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5" r:id="rId2"/>
    <p:sldId id="276" r:id="rId3"/>
    <p:sldId id="261" r:id="rId4"/>
    <p:sldId id="262" r:id="rId5"/>
    <p:sldId id="273" r:id="rId6"/>
    <p:sldId id="265" r:id="rId7"/>
    <p:sldId id="266" r:id="rId8"/>
    <p:sldId id="264" r:id="rId9"/>
    <p:sldId id="267" r:id="rId10"/>
    <p:sldId id="277" r:id="rId11"/>
    <p:sldId id="278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issa Leite" initials="LL" lastIdx="1" clrIdx="0">
    <p:extLst>
      <p:ext uri="{19B8F6BF-5375-455C-9EA6-DF929625EA0E}">
        <p15:presenceInfo xmlns:p15="http://schemas.microsoft.com/office/powerpoint/2012/main" userId="fe9020d280b767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385"/>
    <a:srgbClr val="FFA86D"/>
    <a:srgbClr val="FF6600"/>
    <a:srgbClr val="FFEDB3"/>
    <a:srgbClr val="013E7D"/>
    <a:srgbClr val="F05C80"/>
    <a:srgbClr val="ECD4F7"/>
    <a:srgbClr val="A1BDFE"/>
    <a:srgbClr val="B7E5FF"/>
    <a:srgbClr val="89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>
        <p:scale>
          <a:sx n="50" d="100"/>
          <a:sy n="50" d="100"/>
        </p:scale>
        <p:origin x="612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90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91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80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68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1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61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9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351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00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54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23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22983-276E-4C58-9F6A-4556C46F7409}" type="datetimeFigureOut">
              <a:rPr lang="pt-BR" smtClean="0"/>
              <a:t>22/05/2020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5F9C-7F79-4EFA-A8CB-B5A33DA30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77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Enem Bastidores – Episódio 1 – A Véspera do Enem | Enem 20 anos ...">
            <a:extLst>
              <a:ext uri="{FF2B5EF4-FFF2-40B4-BE49-F238E27FC236}">
                <a16:creationId xmlns:a16="http://schemas.microsoft.com/office/drawing/2014/main" id="{8482700B-91F7-4D5A-B113-F4F092619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 bwMode="auto">
          <a:xfrm>
            <a:off x="-7" y="-8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5C5AF370-2273-441A-A13A-AC55ACAA08EA}"/>
              </a:ext>
            </a:extLst>
          </p:cNvPr>
          <p:cNvSpPr/>
          <p:nvPr/>
        </p:nvSpPr>
        <p:spPr>
          <a:xfrm>
            <a:off x="-21266" y="4030931"/>
            <a:ext cx="6387102" cy="552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EDB3"/>
                </a:solidFill>
                <a:latin typeface="+mj-lt"/>
                <a:ea typeface="+mj-ea"/>
                <a:cs typeface="+mj-cs"/>
              </a:rPr>
              <a:t>Aplicações em Estatística Espacial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3F5CC29-5C21-4598-B7A3-BBE6140A21C6}"/>
              </a:ext>
            </a:extLst>
          </p:cNvPr>
          <p:cNvSpPr/>
          <p:nvPr/>
        </p:nvSpPr>
        <p:spPr>
          <a:xfrm>
            <a:off x="397032" y="4583825"/>
            <a:ext cx="759865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Tema: </a:t>
            </a:r>
            <a:r>
              <a:rPr lang="en-US" sz="3200" dirty="0"/>
              <a:t>Como o desempenho dos alunos no </a:t>
            </a:r>
            <a:r>
              <a:rPr lang="en-US" sz="3200" b="1" dirty="0"/>
              <a:t>Exame Nacional do Ensino Médio  </a:t>
            </a:r>
            <a:r>
              <a:rPr lang="en-US" sz="3200" dirty="0"/>
              <a:t>pode ser explicado por </a:t>
            </a:r>
            <a:r>
              <a:rPr lang="en-US" sz="3200" b="1" dirty="0"/>
              <a:t>estatísticas geoespaciais</a:t>
            </a:r>
            <a:r>
              <a:rPr lang="en-US" sz="3200" dirty="0"/>
              <a:t> e </a:t>
            </a:r>
            <a:r>
              <a:rPr lang="en-US" sz="3200" b="1" dirty="0"/>
              <a:t>características socioeconômicas.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disciplinas do ensino médio">
            <a:extLst>
              <a:ext uri="{FF2B5EF4-FFF2-40B4-BE49-F238E27FC236}">
                <a16:creationId xmlns:a16="http://schemas.microsoft.com/office/drawing/2014/main" id="{9AFE7E25-2BA7-4F94-97DF-24C7DF65C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8" r="11437" b="-1"/>
          <a:stretch/>
        </p:blipFill>
        <p:spPr bwMode="auto">
          <a:xfrm>
            <a:off x="6886814" y="-2057"/>
            <a:ext cx="5398476" cy="3563964"/>
          </a:xfrm>
          <a:custGeom>
            <a:avLst/>
            <a:gdLst/>
            <a:ahLst/>
            <a:cxnLst/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 descr="Uma imagem contendo cartão de visita&#10;&#10;Descrição gerada automaticamente">
            <a:extLst>
              <a:ext uri="{FF2B5EF4-FFF2-40B4-BE49-F238E27FC236}">
                <a16:creationId xmlns:a16="http://schemas.microsoft.com/office/drawing/2014/main" id="{80B90AE6-6896-4E03-88E8-DF43233E6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657" y="0"/>
            <a:ext cx="1816340" cy="552893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D393B8C-6E7D-4B70-AB36-46ACA2AFCC28}"/>
              </a:ext>
            </a:extLst>
          </p:cNvPr>
          <p:cNvSpPr/>
          <p:nvPr/>
        </p:nvSpPr>
        <p:spPr>
          <a:xfrm>
            <a:off x="6602911" y="4805282"/>
            <a:ext cx="5305177" cy="1604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600" b="1" dirty="0">
                <a:solidFill>
                  <a:srgbClr val="013E7D"/>
                </a:solidFill>
              </a:rPr>
              <a:t>Grupo: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solidFill>
                  <a:srgbClr val="013E7D"/>
                </a:solidFill>
              </a:rPr>
              <a:t>Caio Henrique Adami de Freitas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solidFill>
                  <a:srgbClr val="013E7D"/>
                </a:solidFill>
              </a:rPr>
              <a:t>Guilherme Gomes Neves de Oliveira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solidFill>
                  <a:srgbClr val="013E7D"/>
                </a:solidFill>
              </a:rPr>
              <a:t>Larissa Mary Leite da Silva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pt-BR" sz="1600" dirty="0">
                <a:solidFill>
                  <a:srgbClr val="013E7D"/>
                </a:solidFill>
              </a:rPr>
              <a:t>Laura Andrade</a:t>
            </a:r>
          </a:p>
        </p:txBody>
      </p:sp>
    </p:spTree>
    <p:extLst>
      <p:ext uri="{BB962C8B-B14F-4D97-AF65-F5344CB8AC3E}">
        <p14:creationId xmlns:p14="http://schemas.microsoft.com/office/powerpoint/2010/main" val="3584270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tângulo 390">
            <a:extLst>
              <a:ext uri="{FF2B5EF4-FFF2-40B4-BE49-F238E27FC236}">
                <a16:creationId xmlns:a16="http://schemas.microsoft.com/office/drawing/2014/main" id="{8678F182-5312-4E03-9C9A-49A7C3B98432}"/>
              </a:ext>
            </a:extLst>
          </p:cNvPr>
          <p:cNvSpPr/>
          <p:nvPr/>
        </p:nvSpPr>
        <p:spPr>
          <a:xfrm rot="10800000">
            <a:off x="-14422" y="-1"/>
            <a:ext cx="12248279" cy="6857997"/>
          </a:xfrm>
          <a:prstGeom prst="rect">
            <a:avLst/>
          </a:prstGeom>
          <a:solidFill>
            <a:srgbClr val="ECECEC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0" name="Triângulo isósceles 259">
            <a:extLst>
              <a:ext uri="{FF2B5EF4-FFF2-40B4-BE49-F238E27FC236}">
                <a16:creationId xmlns:a16="http://schemas.microsoft.com/office/drawing/2014/main" id="{F32B927D-D586-4F0E-985D-A2C291D8C48E}"/>
              </a:ext>
            </a:extLst>
          </p:cNvPr>
          <p:cNvSpPr/>
          <p:nvPr/>
        </p:nvSpPr>
        <p:spPr>
          <a:xfrm>
            <a:off x="6404903" y="1444569"/>
            <a:ext cx="1375516" cy="34372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2" name="Retângulo: Cantos Arredondados 311">
            <a:extLst>
              <a:ext uri="{FF2B5EF4-FFF2-40B4-BE49-F238E27FC236}">
                <a16:creationId xmlns:a16="http://schemas.microsoft.com/office/drawing/2014/main" id="{FAD8C5D0-1589-413B-8C5C-28AFB5FEA8FC}"/>
              </a:ext>
            </a:extLst>
          </p:cNvPr>
          <p:cNvSpPr/>
          <p:nvPr/>
        </p:nvSpPr>
        <p:spPr>
          <a:xfrm>
            <a:off x="142579" y="2303623"/>
            <a:ext cx="3877200" cy="4379192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E7482BEE-DAA6-430E-BD2D-56991121AAA5}"/>
              </a:ext>
            </a:extLst>
          </p:cNvPr>
          <p:cNvSpPr txBox="1"/>
          <p:nvPr/>
        </p:nvSpPr>
        <p:spPr>
          <a:xfrm>
            <a:off x="2099075" y="2459623"/>
            <a:ext cx="14713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R² Ajustado</a:t>
            </a:r>
          </a:p>
          <a:p>
            <a:r>
              <a:rPr lang="pt-BR" dirty="0"/>
              <a:t>74,55%</a:t>
            </a:r>
          </a:p>
        </p:txBody>
      </p:sp>
      <p:sp>
        <p:nvSpPr>
          <p:cNvPr id="314" name="CaixaDeTexto 313">
            <a:extLst>
              <a:ext uri="{FF2B5EF4-FFF2-40B4-BE49-F238E27FC236}">
                <a16:creationId xmlns:a16="http://schemas.microsoft.com/office/drawing/2014/main" id="{04087D65-BC1C-4949-BB2E-5BF67196E040}"/>
              </a:ext>
            </a:extLst>
          </p:cNvPr>
          <p:cNvSpPr txBox="1"/>
          <p:nvPr/>
        </p:nvSpPr>
        <p:spPr>
          <a:xfrm>
            <a:off x="255103" y="2485156"/>
            <a:ext cx="15448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Matemática</a:t>
            </a:r>
          </a:p>
        </p:txBody>
      </p:sp>
      <p:sp>
        <p:nvSpPr>
          <p:cNvPr id="315" name="Retângulo: Cantos Arredondados 314">
            <a:extLst>
              <a:ext uri="{FF2B5EF4-FFF2-40B4-BE49-F238E27FC236}">
                <a16:creationId xmlns:a16="http://schemas.microsoft.com/office/drawing/2014/main" id="{D8A07630-4064-4AC9-84E6-80EAF2C6AF32}"/>
              </a:ext>
            </a:extLst>
          </p:cNvPr>
          <p:cNvSpPr/>
          <p:nvPr/>
        </p:nvSpPr>
        <p:spPr>
          <a:xfrm>
            <a:off x="4157400" y="2303623"/>
            <a:ext cx="3877200" cy="4379192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6" name="CaixaDeTexto 315">
            <a:extLst>
              <a:ext uri="{FF2B5EF4-FFF2-40B4-BE49-F238E27FC236}">
                <a16:creationId xmlns:a16="http://schemas.microsoft.com/office/drawing/2014/main" id="{09FEB0A5-35AD-42B6-8B2A-2D8787C20DA2}"/>
              </a:ext>
            </a:extLst>
          </p:cNvPr>
          <p:cNvSpPr txBox="1"/>
          <p:nvPr/>
        </p:nvSpPr>
        <p:spPr>
          <a:xfrm>
            <a:off x="6198214" y="2480684"/>
            <a:ext cx="14713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R² Ajustado</a:t>
            </a:r>
          </a:p>
          <a:p>
            <a:r>
              <a:rPr lang="pt-BR" dirty="0"/>
              <a:t>58,00%</a:t>
            </a:r>
          </a:p>
        </p:txBody>
      </p:sp>
      <p:sp>
        <p:nvSpPr>
          <p:cNvPr id="317" name="CaixaDeTexto 316">
            <a:extLst>
              <a:ext uri="{FF2B5EF4-FFF2-40B4-BE49-F238E27FC236}">
                <a16:creationId xmlns:a16="http://schemas.microsoft.com/office/drawing/2014/main" id="{1E9DACA2-843E-440D-A964-0C3A0CF5BA70}"/>
              </a:ext>
            </a:extLst>
          </p:cNvPr>
          <p:cNvSpPr txBox="1"/>
          <p:nvPr/>
        </p:nvSpPr>
        <p:spPr>
          <a:xfrm>
            <a:off x="4535653" y="2521179"/>
            <a:ext cx="1284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</a:t>
            </a:r>
          </a:p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Redação</a:t>
            </a:r>
          </a:p>
        </p:txBody>
      </p:sp>
      <p:sp>
        <p:nvSpPr>
          <p:cNvPr id="318" name="CaixaDeTexto 317">
            <a:extLst>
              <a:ext uri="{FF2B5EF4-FFF2-40B4-BE49-F238E27FC236}">
                <a16:creationId xmlns:a16="http://schemas.microsoft.com/office/drawing/2014/main" id="{8DAFB764-CE38-4A72-915B-40A243447244}"/>
              </a:ext>
            </a:extLst>
          </p:cNvPr>
          <p:cNvSpPr txBox="1"/>
          <p:nvPr/>
        </p:nvSpPr>
        <p:spPr>
          <a:xfrm>
            <a:off x="743595" y="1916426"/>
            <a:ext cx="269605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R²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ajust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. + Principais variáveis</a:t>
            </a:r>
          </a:p>
        </p:txBody>
      </p:sp>
      <p:sp>
        <p:nvSpPr>
          <p:cNvPr id="319" name="CaixaDeTexto 318">
            <a:extLst>
              <a:ext uri="{FF2B5EF4-FFF2-40B4-BE49-F238E27FC236}">
                <a16:creationId xmlns:a16="http://schemas.microsoft.com/office/drawing/2014/main" id="{ACC40373-96C0-4FD7-808C-90779A028C3C}"/>
              </a:ext>
            </a:extLst>
          </p:cNvPr>
          <p:cNvSpPr txBox="1"/>
          <p:nvPr/>
        </p:nvSpPr>
        <p:spPr>
          <a:xfrm>
            <a:off x="4762471" y="1916426"/>
            <a:ext cx="269605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R²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ajust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. + Principais variáveis</a:t>
            </a:r>
          </a:p>
        </p:txBody>
      </p:sp>
      <p:pic>
        <p:nvPicPr>
          <p:cNvPr id="320" name="Imagem 319">
            <a:extLst>
              <a:ext uri="{FF2B5EF4-FFF2-40B4-BE49-F238E27FC236}">
                <a16:creationId xmlns:a16="http://schemas.microsoft.com/office/drawing/2014/main" id="{402C34F9-896B-4663-891A-9238385F7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" t="1762" r="-1"/>
          <a:stretch/>
        </p:blipFill>
        <p:spPr>
          <a:xfrm>
            <a:off x="197528" y="3439536"/>
            <a:ext cx="3767301" cy="2926581"/>
          </a:xfrm>
          <a:prstGeom prst="rect">
            <a:avLst/>
          </a:prstGeom>
        </p:spPr>
      </p:pic>
      <p:pic>
        <p:nvPicPr>
          <p:cNvPr id="321" name="Imagem 320">
            <a:extLst>
              <a:ext uri="{FF2B5EF4-FFF2-40B4-BE49-F238E27FC236}">
                <a16:creationId xmlns:a16="http://schemas.microsoft.com/office/drawing/2014/main" id="{1FB5D031-832F-4C83-8E50-25BB818CA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558" y="3460597"/>
            <a:ext cx="3669009" cy="2902821"/>
          </a:xfrm>
          <a:prstGeom prst="rect">
            <a:avLst/>
          </a:prstGeom>
        </p:spPr>
      </p:pic>
      <p:sp>
        <p:nvSpPr>
          <p:cNvPr id="322" name="Retângulo 321">
            <a:extLst>
              <a:ext uri="{FF2B5EF4-FFF2-40B4-BE49-F238E27FC236}">
                <a16:creationId xmlns:a16="http://schemas.microsoft.com/office/drawing/2014/main" id="{C35D676A-4552-43EC-85ED-965A3C9A3E32}"/>
              </a:ext>
            </a:extLst>
          </p:cNvPr>
          <p:cNvSpPr/>
          <p:nvPr/>
        </p:nvSpPr>
        <p:spPr>
          <a:xfrm>
            <a:off x="1528207" y="5686458"/>
            <a:ext cx="1296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3" name="CaixaDeTexto 322">
            <a:extLst>
              <a:ext uri="{FF2B5EF4-FFF2-40B4-BE49-F238E27FC236}">
                <a16:creationId xmlns:a16="http://schemas.microsoft.com/office/drawing/2014/main" id="{BDD0296F-2071-4CEE-A992-0CC300A8ECAB}"/>
              </a:ext>
            </a:extLst>
          </p:cNvPr>
          <p:cNvSpPr txBox="1"/>
          <p:nvPr/>
        </p:nvSpPr>
        <p:spPr>
          <a:xfrm>
            <a:off x="697875" y="5651695"/>
            <a:ext cx="7681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Renda Média</a:t>
            </a:r>
          </a:p>
        </p:txBody>
      </p:sp>
      <p:sp>
        <p:nvSpPr>
          <p:cNvPr id="324" name="Triângulo isósceles 323">
            <a:extLst>
              <a:ext uri="{FF2B5EF4-FFF2-40B4-BE49-F238E27FC236}">
                <a16:creationId xmlns:a16="http://schemas.microsoft.com/office/drawing/2014/main" id="{4125375C-7D5C-47D6-A9B0-5B01B7AD9D2C}"/>
              </a:ext>
            </a:extLst>
          </p:cNvPr>
          <p:cNvSpPr/>
          <p:nvPr/>
        </p:nvSpPr>
        <p:spPr>
          <a:xfrm rot="5400000">
            <a:off x="1393523" y="573829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25" name="Retângulo 324">
            <a:extLst>
              <a:ext uri="{FF2B5EF4-FFF2-40B4-BE49-F238E27FC236}">
                <a16:creationId xmlns:a16="http://schemas.microsoft.com/office/drawing/2014/main" id="{BA3DA43B-14DC-4660-ADE1-A849B143393C}"/>
              </a:ext>
            </a:extLst>
          </p:cNvPr>
          <p:cNvSpPr/>
          <p:nvPr/>
        </p:nvSpPr>
        <p:spPr>
          <a:xfrm>
            <a:off x="1172565" y="5845112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6" name="CaixaDeTexto 325">
            <a:extLst>
              <a:ext uri="{FF2B5EF4-FFF2-40B4-BE49-F238E27FC236}">
                <a16:creationId xmlns:a16="http://schemas.microsoft.com/office/drawing/2014/main" id="{3C96BD1D-D9F2-4769-A98E-E37A351ED908}"/>
              </a:ext>
            </a:extLst>
          </p:cNvPr>
          <p:cNvSpPr txBox="1"/>
          <p:nvPr/>
        </p:nvSpPr>
        <p:spPr>
          <a:xfrm>
            <a:off x="709184" y="5793462"/>
            <a:ext cx="737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Computador</a:t>
            </a:r>
          </a:p>
        </p:txBody>
      </p:sp>
      <p:sp>
        <p:nvSpPr>
          <p:cNvPr id="327" name="Retângulo 326">
            <a:extLst>
              <a:ext uri="{FF2B5EF4-FFF2-40B4-BE49-F238E27FC236}">
                <a16:creationId xmlns:a16="http://schemas.microsoft.com/office/drawing/2014/main" id="{75C4F598-92A2-407A-A947-361899CAE3CE}"/>
              </a:ext>
            </a:extLst>
          </p:cNvPr>
          <p:cNvSpPr/>
          <p:nvPr/>
        </p:nvSpPr>
        <p:spPr>
          <a:xfrm>
            <a:off x="223411" y="5040775"/>
            <a:ext cx="534694" cy="947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8" name="Triângulo isósceles 327">
            <a:extLst>
              <a:ext uri="{FF2B5EF4-FFF2-40B4-BE49-F238E27FC236}">
                <a16:creationId xmlns:a16="http://schemas.microsoft.com/office/drawing/2014/main" id="{3F677F52-5F1B-44B0-AECA-9FC0AD085256}"/>
              </a:ext>
            </a:extLst>
          </p:cNvPr>
          <p:cNvSpPr/>
          <p:nvPr/>
        </p:nvSpPr>
        <p:spPr>
          <a:xfrm rot="5400000">
            <a:off x="1398517" y="589501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79B36EB6-3781-40DF-B71E-0D1AD75692C1}"/>
              </a:ext>
            </a:extLst>
          </p:cNvPr>
          <p:cNvSpPr/>
          <p:nvPr/>
        </p:nvSpPr>
        <p:spPr>
          <a:xfrm>
            <a:off x="211955" y="3418465"/>
            <a:ext cx="534694" cy="192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0" name="Retângulo 329">
            <a:extLst>
              <a:ext uri="{FF2B5EF4-FFF2-40B4-BE49-F238E27FC236}">
                <a16:creationId xmlns:a16="http://schemas.microsoft.com/office/drawing/2014/main" id="{349B3C6C-B735-4279-BC53-C1066E08BFB0}"/>
              </a:ext>
            </a:extLst>
          </p:cNvPr>
          <p:cNvSpPr/>
          <p:nvPr/>
        </p:nvSpPr>
        <p:spPr>
          <a:xfrm>
            <a:off x="1529352" y="5857995"/>
            <a:ext cx="2376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1" name="Triângulo isósceles 330">
            <a:extLst>
              <a:ext uri="{FF2B5EF4-FFF2-40B4-BE49-F238E27FC236}">
                <a16:creationId xmlns:a16="http://schemas.microsoft.com/office/drawing/2014/main" id="{A66DA856-57F8-42DC-87EB-66A4525E5D55}"/>
              </a:ext>
            </a:extLst>
          </p:cNvPr>
          <p:cNvSpPr/>
          <p:nvPr/>
        </p:nvSpPr>
        <p:spPr>
          <a:xfrm rot="5400000">
            <a:off x="1393523" y="5589016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32" name="CaixaDeTexto 331">
            <a:extLst>
              <a:ext uri="{FF2B5EF4-FFF2-40B4-BE49-F238E27FC236}">
                <a16:creationId xmlns:a16="http://schemas.microsoft.com/office/drawing/2014/main" id="{69DB8EAF-CFF0-4B00-87A0-409B20E49BC6}"/>
              </a:ext>
            </a:extLst>
          </p:cNvPr>
          <p:cNvSpPr txBox="1"/>
          <p:nvPr/>
        </p:nvSpPr>
        <p:spPr>
          <a:xfrm>
            <a:off x="411441" y="5350165"/>
            <a:ext cx="10595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Educação IFDM</a:t>
            </a:r>
          </a:p>
        </p:txBody>
      </p:sp>
      <p:sp>
        <p:nvSpPr>
          <p:cNvPr id="333" name="Triângulo isósceles 332">
            <a:extLst>
              <a:ext uri="{FF2B5EF4-FFF2-40B4-BE49-F238E27FC236}">
                <a16:creationId xmlns:a16="http://schemas.microsoft.com/office/drawing/2014/main" id="{06AFC6A9-0AAD-4189-8484-8979377F2BE0}"/>
              </a:ext>
            </a:extLst>
          </p:cNvPr>
          <p:cNvSpPr/>
          <p:nvPr/>
        </p:nvSpPr>
        <p:spPr>
          <a:xfrm rot="5400000">
            <a:off x="1393523" y="5440244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34" name="CaixaDeTexto 333">
            <a:extLst>
              <a:ext uri="{FF2B5EF4-FFF2-40B4-BE49-F238E27FC236}">
                <a16:creationId xmlns:a16="http://schemas.microsoft.com/office/drawing/2014/main" id="{80003393-1C33-48B7-B2C0-F34FAFD35337}"/>
              </a:ext>
            </a:extLst>
          </p:cNvPr>
          <p:cNvSpPr txBox="1"/>
          <p:nvPr/>
        </p:nvSpPr>
        <p:spPr>
          <a:xfrm>
            <a:off x="-76214" y="5186762"/>
            <a:ext cx="1549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Escola Particular 100%</a:t>
            </a:r>
          </a:p>
        </p:txBody>
      </p:sp>
      <p:sp>
        <p:nvSpPr>
          <p:cNvPr id="335" name="Triângulo isósceles 334">
            <a:extLst>
              <a:ext uri="{FF2B5EF4-FFF2-40B4-BE49-F238E27FC236}">
                <a16:creationId xmlns:a16="http://schemas.microsoft.com/office/drawing/2014/main" id="{F8EF969A-D381-4B6D-B9BD-0E8D3357EC04}"/>
              </a:ext>
            </a:extLst>
          </p:cNvPr>
          <p:cNvSpPr/>
          <p:nvPr/>
        </p:nvSpPr>
        <p:spPr>
          <a:xfrm rot="5400000">
            <a:off x="1393523" y="5274458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36" name="Retângulo 335">
            <a:extLst>
              <a:ext uri="{FF2B5EF4-FFF2-40B4-BE49-F238E27FC236}">
                <a16:creationId xmlns:a16="http://schemas.microsoft.com/office/drawing/2014/main" id="{B19000D9-DFDD-44BA-88AE-B8C03F81CBC7}"/>
              </a:ext>
            </a:extLst>
          </p:cNvPr>
          <p:cNvSpPr/>
          <p:nvPr/>
        </p:nvSpPr>
        <p:spPr>
          <a:xfrm>
            <a:off x="1528207" y="5527767"/>
            <a:ext cx="999672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7" name="Retângulo 336">
            <a:extLst>
              <a:ext uri="{FF2B5EF4-FFF2-40B4-BE49-F238E27FC236}">
                <a16:creationId xmlns:a16="http://schemas.microsoft.com/office/drawing/2014/main" id="{EAA7376E-5A82-4267-BCF5-952FBF5CD1D8}"/>
              </a:ext>
            </a:extLst>
          </p:cNvPr>
          <p:cNvSpPr/>
          <p:nvPr/>
        </p:nvSpPr>
        <p:spPr>
          <a:xfrm>
            <a:off x="2845339" y="3503943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8" name="Triângulo isósceles 337">
            <a:extLst>
              <a:ext uri="{FF2B5EF4-FFF2-40B4-BE49-F238E27FC236}">
                <a16:creationId xmlns:a16="http://schemas.microsoft.com/office/drawing/2014/main" id="{8C426661-A3C1-47CD-8316-933CC3BC7BD2}"/>
              </a:ext>
            </a:extLst>
          </p:cNvPr>
          <p:cNvSpPr/>
          <p:nvPr/>
        </p:nvSpPr>
        <p:spPr>
          <a:xfrm rot="16200000" flipH="1">
            <a:off x="1559992" y="3530155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39" name="CaixaDeTexto 338">
            <a:extLst>
              <a:ext uri="{FF2B5EF4-FFF2-40B4-BE49-F238E27FC236}">
                <a16:creationId xmlns:a16="http://schemas.microsoft.com/office/drawing/2014/main" id="{0B47CC7E-B054-4661-8B94-C7F704CEB347}"/>
              </a:ext>
            </a:extLst>
          </p:cNvPr>
          <p:cNvSpPr txBox="1"/>
          <p:nvPr/>
        </p:nvSpPr>
        <p:spPr>
          <a:xfrm>
            <a:off x="1502915" y="3443068"/>
            <a:ext cx="1712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Máquina de secadoras de roupa</a:t>
            </a:r>
          </a:p>
        </p:txBody>
      </p:sp>
      <p:sp>
        <p:nvSpPr>
          <p:cNvPr id="340" name="CaixaDeTexto 339">
            <a:extLst>
              <a:ext uri="{FF2B5EF4-FFF2-40B4-BE49-F238E27FC236}">
                <a16:creationId xmlns:a16="http://schemas.microsoft.com/office/drawing/2014/main" id="{8E1078CD-5C5B-459C-87DF-6BCB8BD6BBB3}"/>
              </a:ext>
            </a:extLst>
          </p:cNvPr>
          <p:cNvSpPr txBox="1"/>
          <p:nvPr/>
        </p:nvSpPr>
        <p:spPr>
          <a:xfrm>
            <a:off x="1512496" y="3610722"/>
            <a:ext cx="1387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nº Freezer em casa</a:t>
            </a:r>
          </a:p>
        </p:txBody>
      </p:sp>
      <p:sp>
        <p:nvSpPr>
          <p:cNvPr id="341" name="Triângulo isósceles 340">
            <a:extLst>
              <a:ext uri="{FF2B5EF4-FFF2-40B4-BE49-F238E27FC236}">
                <a16:creationId xmlns:a16="http://schemas.microsoft.com/office/drawing/2014/main" id="{2D1F2576-1A41-4677-A9B6-311B74B6EAF5}"/>
              </a:ext>
            </a:extLst>
          </p:cNvPr>
          <p:cNvSpPr/>
          <p:nvPr/>
        </p:nvSpPr>
        <p:spPr>
          <a:xfrm rot="16200000" flipH="1">
            <a:off x="1560070" y="3693005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42" name="CaixaDeTexto 341">
            <a:extLst>
              <a:ext uri="{FF2B5EF4-FFF2-40B4-BE49-F238E27FC236}">
                <a16:creationId xmlns:a16="http://schemas.microsoft.com/office/drawing/2014/main" id="{85423D65-141D-4F03-B421-41E0D725BF60}"/>
              </a:ext>
            </a:extLst>
          </p:cNvPr>
          <p:cNvSpPr txBox="1"/>
          <p:nvPr/>
        </p:nvSpPr>
        <p:spPr>
          <a:xfrm>
            <a:off x="1584055" y="3771629"/>
            <a:ext cx="1389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nº Celulares</a:t>
            </a:r>
          </a:p>
        </p:txBody>
      </p:sp>
      <p:sp>
        <p:nvSpPr>
          <p:cNvPr id="343" name="Retângulo 342">
            <a:extLst>
              <a:ext uri="{FF2B5EF4-FFF2-40B4-BE49-F238E27FC236}">
                <a16:creationId xmlns:a16="http://schemas.microsoft.com/office/drawing/2014/main" id="{49485898-AAFB-47F2-9B91-763C2417462F}"/>
              </a:ext>
            </a:extLst>
          </p:cNvPr>
          <p:cNvSpPr/>
          <p:nvPr/>
        </p:nvSpPr>
        <p:spPr>
          <a:xfrm>
            <a:off x="4273656" y="3503942"/>
            <a:ext cx="534694" cy="249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4" name="Triângulo isósceles 343">
            <a:extLst>
              <a:ext uri="{FF2B5EF4-FFF2-40B4-BE49-F238E27FC236}">
                <a16:creationId xmlns:a16="http://schemas.microsoft.com/office/drawing/2014/main" id="{93CA78D8-E1B9-4458-9036-EC8CE747061B}"/>
              </a:ext>
            </a:extLst>
          </p:cNvPr>
          <p:cNvSpPr/>
          <p:nvPr/>
        </p:nvSpPr>
        <p:spPr>
          <a:xfrm rot="16200000" flipH="1">
            <a:off x="1560070" y="3861863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45" name="Retângulo 344">
            <a:extLst>
              <a:ext uri="{FF2B5EF4-FFF2-40B4-BE49-F238E27FC236}">
                <a16:creationId xmlns:a16="http://schemas.microsoft.com/office/drawing/2014/main" id="{2817F8C9-2381-4F97-8FAB-D6BC02F09A90}"/>
              </a:ext>
            </a:extLst>
          </p:cNvPr>
          <p:cNvSpPr/>
          <p:nvPr/>
        </p:nvSpPr>
        <p:spPr>
          <a:xfrm>
            <a:off x="5631992" y="5686458"/>
            <a:ext cx="792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6" name="CaixaDeTexto 345">
            <a:extLst>
              <a:ext uri="{FF2B5EF4-FFF2-40B4-BE49-F238E27FC236}">
                <a16:creationId xmlns:a16="http://schemas.microsoft.com/office/drawing/2014/main" id="{BDB25692-2C90-4591-9742-9C4B7DC23A38}"/>
              </a:ext>
            </a:extLst>
          </p:cNvPr>
          <p:cNvSpPr txBox="1"/>
          <p:nvPr/>
        </p:nvSpPr>
        <p:spPr>
          <a:xfrm>
            <a:off x="3976113" y="5643744"/>
            <a:ext cx="15937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do nº Televisão em cores</a:t>
            </a:r>
          </a:p>
        </p:txBody>
      </p:sp>
      <p:sp>
        <p:nvSpPr>
          <p:cNvPr id="347" name="Triângulo isósceles 346">
            <a:extLst>
              <a:ext uri="{FF2B5EF4-FFF2-40B4-BE49-F238E27FC236}">
                <a16:creationId xmlns:a16="http://schemas.microsoft.com/office/drawing/2014/main" id="{4941547E-BB61-4044-B0E6-ADB739671835}"/>
              </a:ext>
            </a:extLst>
          </p:cNvPr>
          <p:cNvSpPr/>
          <p:nvPr/>
        </p:nvSpPr>
        <p:spPr>
          <a:xfrm rot="5400000">
            <a:off x="5497308" y="573829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48" name="Retângulo 347">
            <a:extLst>
              <a:ext uri="{FF2B5EF4-FFF2-40B4-BE49-F238E27FC236}">
                <a16:creationId xmlns:a16="http://schemas.microsoft.com/office/drawing/2014/main" id="{79806C38-A993-45E5-A448-99707CE7D1F8}"/>
              </a:ext>
            </a:extLst>
          </p:cNvPr>
          <p:cNvSpPr/>
          <p:nvPr/>
        </p:nvSpPr>
        <p:spPr>
          <a:xfrm>
            <a:off x="5276350" y="5845112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9" name="CaixaDeTexto 348">
            <a:extLst>
              <a:ext uri="{FF2B5EF4-FFF2-40B4-BE49-F238E27FC236}">
                <a16:creationId xmlns:a16="http://schemas.microsoft.com/office/drawing/2014/main" id="{C079C16C-D325-441D-BEC5-CF9322892BB9}"/>
              </a:ext>
            </a:extLst>
          </p:cNvPr>
          <p:cNvSpPr txBox="1"/>
          <p:nvPr/>
        </p:nvSpPr>
        <p:spPr>
          <a:xfrm>
            <a:off x="4812969" y="5793462"/>
            <a:ext cx="737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Computador</a:t>
            </a:r>
          </a:p>
        </p:txBody>
      </p:sp>
      <p:sp>
        <p:nvSpPr>
          <p:cNvPr id="350" name="Triângulo isósceles 349">
            <a:extLst>
              <a:ext uri="{FF2B5EF4-FFF2-40B4-BE49-F238E27FC236}">
                <a16:creationId xmlns:a16="http://schemas.microsoft.com/office/drawing/2014/main" id="{228BF5B4-8D0C-4E90-8669-A2B19A24CF1B}"/>
              </a:ext>
            </a:extLst>
          </p:cNvPr>
          <p:cNvSpPr/>
          <p:nvPr/>
        </p:nvSpPr>
        <p:spPr>
          <a:xfrm rot="5400000">
            <a:off x="5502302" y="589501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351" name="CaixaDeTexto 350">
            <a:extLst>
              <a:ext uri="{FF2B5EF4-FFF2-40B4-BE49-F238E27FC236}">
                <a16:creationId xmlns:a16="http://schemas.microsoft.com/office/drawing/2014/main" id="{500E5465-D541-4D1E-A0DA-9205062E6A25}"/>
              </a:ext>
            </a:extLst>
          </p:cNvPr>
          <p:cNvSpPr txBox="1"/>
          <p:nvPr/>
        </p:nvSpPr>
        <p:spPr>
          <a:xfrm>
            <a:off x="4026625" y="5474071"/>
            <a:ext cx="1549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Escola Particular 100%</a:t>
            </a:r>
          </a:p>
        </p:txBody>
      </p:sp>
      <p:sp>
        <p:nvSpPr>
          <p:cNvPr id="352" name="Triângulo isósceles 351">
            <a:extLst>
              <a:ext uri="{FF2B5EF4-FFF2-40B4-BE49-F238E27FC236}">
                <a16:creationId xmlns:a16="http://schemas.microsoft.com/office/drawing/2014/main" id="{A4A12357-3AF8-4ACA-AECA-05BC120D9FAA}"/>
              </a:ext>
            </a:extLst>
          </p:cNvPr>
          <p:cNvSpPr/>
          <p:nvPr/>
        </p:nvSpPr>
        <p:spPr>
          <a:xfrm rot="5400000">
            <a:off x="5496362" y="556176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53" name="CaixaDeTexto 352">
            <a:extLst>
              <a:ext uri="{FF2B5EF4-FFF2-40B4-BE49-F238E27FC236}">
                <a16:creationId xmlns:a16="http://schemas.microsoft.com/office/drawing/2014/main" id="{A8026DC2-6C63-4447-B76F-5F2603A2A596}"/>
              </a:ext>
            </a:extLst>
          </p:cNvPr>
          <p:cNvSpPr txBox="1"/>
          <p:nvPr/>
        </p:nvSpPr>
        <p:spPr>
          <a:xfrm>
            <a:off x="4535653" y="5311826"/>
            <a:ext cx="103183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Pai professor</a:t>
            </a:r>
          </a:p>
        </p:txBody>
      </p:sp>
      <p:sp>
        <p:nvSpPr>
          <p:cNvPr id="354" name="Triângulo isósceles 353">
            <a:extLst>
              <a:ext uri="{FF2B5EF4-FFF2-40B4-BE49-F238E27FC236}">
                <a16:creationId xmlns:a16="http://schemas.microsoft.com/office/drawing/2014/main" id="{9A08EEFB-6DA6-4DC8-AE20-D7584A5AB9B6}"/>
              </a:ext>
            </a:extLst>
          </p:cNvPr>
          <p:cNvSpPr/>
          <p:nvPr/>
        </p:nvSpPr>
        <p:spPr>
          <a:xfrm rot="5400000">
            <a:off x="5496362" y="5411823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55" name="Triângulo isósceles 354">
            <a:extLst>
              <a:ext uri="{FF2B5EF4-FFF2-40B4-BE49-F238E27FC236}">
                <a16:creationId xmlns:a16="http://schemas.microsoft.com/office/drawing/2014/main" id="{DFE24919-30AE-417B-9F09-16796A9273F9}"/>
              </a:ext>
            </a:extLst>
          </p:cNvPr>
          <p:cNvSpPr/>
          <p:nvPr/>
        </p:nvSpPr>
        <p:spPr>
          <a:xfrm rot="16200000" flipH="1">
            <a:off x="5647827" y="3582826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56" name="CaixaDeTexto 355">
            <a:extLst>
              <a:ext uri="{FF2B5EF4-FFF2-40B4-BE49-F238E27FC236}">
                <a16:creationId xmlns:a16="http://schemas.microsoft.com/office/drawing/2014/main" id="{22CC7760-65BE-43D0-B70B-A147ED7FE086}"/>
              </a:ext>
            </a:extLst>
          </p:cNvPr>
          <p:cNvSpPr txBox="1"/>
          <p:nvPr/>
        </p:nvSpPr>
        <p:spPr>
          <a:xfrm>
            <a:off x="5649558" y="3503943"/>
            <a:ext cx="21046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Residência tem acesso a internet?</a:t>
            </a:r>
          </a:p>
        </p:txBody>
      </p:sp>
      <p:sp>
        <p:nvSpPr>
          <p:cNvPr id="357" name="Retângulo 356">
            <a:extLst>
              <a:ext uri="{FF2B5EF4-FFF2-40B4-BE49-F238E27FC236}">
                <a16:creationId xmlns:a16="http://schemas.microsoft.com/office/drawing/2014/main" id="{B91FE737-E866-4D98-8F80-AC3E18C240EF}"/>
              </a:ext>
            </a:extLst>
          </p:cNvPr>
          <p:cNvSpPr/>
          <p:nvPr/>
        </p:nvSpPr>
        <p:spPr>
          <a:xfrm>
            <a:off x="6936826" y="3726925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8" name="Triângulo isósceles 357">
            <a:extLst>
              <a:ext uri="{FF2B5EF4-FFF2-40B4-BE49-F238E27FC236}">
                <a16:creationId xmlns:a16="http://schemas.microsoft.com/office/drawing/2014/main" id="{1995BC07-9FA4-4E06-B51A-8BE88C71CDF2}"/>
              </a:ext>
            </a:extLst>
          </p:cNvPr>
          <p:cNvSpPr/>
          <p:nvPr/>
        </p:nvSpPr>
        <p:spPr>
          <a:xfrm rot="16200000" flipH="1">
            <a:off x="5651479" y="375313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59" name="CaixaDeTexto 358">
            <a:extLst>
              <a:ext uri="{FF2B5EF4-FFF2-40B4-BE49-F238E27FC236}">
                <a16:creationId xmlns:a16="http://schemas.microsoft.com/office/drawing/2014/main" id="{F7EBE122-EB6E-404C-A2E7-8D8A7F89644A}"/>
              </a:ext>
            </a:extLst>
          </p:cNvPr>
          <p:cNvSpPr txBox="1"/>
          <p:nvPr/>
        </p:nvSpPr>
        <p:spPr>
          <a:xfrm>
            <a:off x="5594402" y="3666050"/>
            <a:ext cx="1712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Máquina de secadoras de roupa</a:t>
            </a:r>
          </a:p>
        </p:txBody>
      </p:sp>
      <p:sp>
        <p:nvSpPr>
          <p:cNvPr id="360" name="CaixaDeTexto 359">
            <a:extLst>
              <a:ext uri="{FF2B5EF4-FFF2-40B4-BE49-F238E27FC236}">
                <a16:creationId xmlns:a16="http://schemas.microsoft.com/office/drawing/2014/main" id="{0F1E0005-297B-4AE9-96F7-DAF269555A5E}"/>
              </a:ext>
            </a:extLst>
          </p:cNvPr>
          <p:cNvSpPr txBox="1"/>
          <p:nvPr/>
        </p:nvSpPr>
        <p:spPr>
          <a:xfrm>
            <a:off x="5677139" y="3844500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de Máquina de lavar louça</a:t>
            </a:r>
          </a:p>
        </p:txBody>
      </p:sp>
      <p:sp>
        <p:nvSpPr>
          <p:cNvPr id="361" name="Triângulo isósceles 360">
            <a:extLst>
              <a:ext uri="{FF2B5EF4-FFF2-40B4-BE49-F238E27FC236}">
                <a16:creationId xmlns:a16="http://schemas.microsoft.com/office/drawing/2014/main" id="{EDFEDDED-BC14-41A4-99BB-3C053BE9F969}"/>
              </a:ext>
            </a:extLst>
          </p:cNvPr>
          <p:cNvSpPr/>
          <p:nvPr/>
        </p:nvSpPr>
        <p:spPr>
          <a:xfrm rot="16200000" flipH="1">
            <a:off x="5651824" y="3933461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62" name="CaixaDeTexto 361">
            <a:extLst>
              <a:ext uri="{FF2B5EF4-FFF2-40B4-BE49-F238E27FC236}">
                <a16:creationId xmlns:a16="http://schemas.microsoft.com/office/drawing/2014/main" id="{B4F4C2DF-24EB-4ED4-AB12-63B3D72245B5}"/>
              </a:ext>
            </a:extLst>
          </p:cNvPr>
          <p:cNvSpPr txBox="1"/>
          <p:nvPr/>
        </p:nvSpPr>
        <p:spPr>
          <a:xfrm>
            <a:off x="5627455" y="4025017"/>
            <a:ext cx="1387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nº Freezer em casa</a:t>
            </a:r>
          </a:p>
        </p:txBody>
      </p:sp>
      <p:sp>
        <p:nvSpPr>
          <p:cNvPr id="363" name="Triângulo isósceles 362">
            <a:extLst>
              <a:ext uri="{FF2B5EF4-FFF2-40B4-BE49-F238E27FC236}">
                <a16:creationId xmlns:a16="http://schemas.microsoft.com/office/drawing/2014/main" id="{A4B03774-CDEB-4E95-B4C4-FB229ED4CB32}"/>
              </a:ext>
            </a:extLst>
          </p:cNvPr>
          <p:cNvSpPr/>
          <p:nvPr/>
        </p:nvSpPr>
        <p:spPr>
          <a:xfrm rot="16200000" flipH="1">
            <a:off x="5675029" y="4107300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64" name="CaixaDeTexto 363">
            <a:extLst>
              <a:ext uri="{FF2B5EF4-FFF2-40B4-BE49-F238E27FC236}">
                <a16:creationId xmlns:a16="http://schemas.microsoft.com/office/drawing/2014/main" id="{2B80F542-6A1B-4177-9010-88DB2D463F0A}"/>
              </a:ext>
            </a:extLst>
          </p:cNvPr>
          <p:cNvSpPr txBox="1"/>
          <p:nvPr/>
        </p:nvSpPr>
        <p:spPr>
          <a:xfrm>
            <a:off x="6069581" y="5080204"/>
            <a:ext cx="13807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Educação</a:t>
            </a:r>
          </a:p>
        </p:txBody>
      </p:sp>
      <p:sp>
        <p:nvSpPr>
          <p:cNvPr id="365" name="Triângulo isósceles 364">
            <a:extLst>
              <a:ext uri="{FF2B5EF4-FFF2-40B4-BE49-F238E27FC236}">
                <a16:creationId xmlns:a16="http://schemas.microsoft.com/office/drawing/2014/main" id="{A4C5B2FE-4A96-4961-A633-E56917CB9002}"/>
              </a:ext>
            </a:extLst>
          </p:cNvPr>
          <p:cNvSpPr/>
          <p:nvPr/>
        </p:nvSpPr>
        <p:spPr>
          <a:xfrm rot="16200000" flipH="1">
            <a:off x="6061498" y="5170438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379" name="Retângulo: Cantos Arredondados 378">
            <a:extLst>
              <a:ext uri="{FF2B5EF4-FFF2-40B4-BE49-F238E27FC236}">
                <a16:creationId xmlns:a16="http://schemas.microsoft.com/office/drawing/2014/main" id="{DD9D2558-CF3B-4A80-9D88-BDAD4507727B}"/>
              </a:ext>
            </a:extLst>
          </p:cNvPr>
          <p:cNvSpPr/>
          <p:nvPr/>
        </p:nvSpPr>
        <p:spPr>
          <a:xfrm rot="10800000">
            <a:off x="8101293" y="1862167"/>
            <a:ext cx="4123597" cy="4866887"/>
          </a:xfrm>
          <a:prstGeom prst="roundRect">
            <a:avLst>
              <a:gd name="adj" fmla="val 6941"/>
            </a:avLst>
          </a:prstGeom>
          <a:solidFill>
            <a:srgbClr val="ECECEC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6" name="Retângulo: Cantos Arredondados 365">
            <a:extLst>
              <a:ext uri="{FF2B5EF4-FFF2-40B4-BE49-F238E27FC236}">
                <a16:creationId xmlns:a16="http://schemas.microsoft.com/office/drawing/2014/main" id="{BA1D3066-B963-41D7-BD52-A21E838EDC05}"/>
              </a:ext>
            </a:extLst>
          </p:cNvPr>
          <p:cNvSpPr/>
          <p:nvPr/>
        </p:nvSpPr>
        <p:spPr>
          <a:xfrm>
            <a:off x="8255171" y="3178208"/>
            <a:ext cx="3671992" cy="1537472"/>
          </a:xfrm>
          <a:prstGeom prst="roundRect">
            <a:avLst>
              <a:gd name="adj" fmla="val 10710"/>
            </a:avLst>
          </a:prstGeom>
          <a:solidFill>
            <a:srgbClr val="A1BDFE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7" name="CaixaDeTexto 366">
            <a:extLst>
              <a:ext uri="{FF2B5EF4-FFF2-40B4-BE49-F238E27FC236}">
                <a16:creationId xmlns:a16="http://schemas.microsoft.com/office/drawing/2014/main" id="{515ECA29-DD82-44A3-9C5C-8434E496C6F0}"/>
              </a:ext>
            </a:extLst>
          </p:cNvPr>
          <p:cNvSpPr txBox="1"/>
          <p:nvPr/>
        </p:nvSpPr>
        <p:spPr>
          <a:xfrm>
            <a:off x="8047767" y="1970096"/>
            <a:ext cx="408157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b="0" dirty="0">
                <a:solidFill>
                  <a:srgbClr val="013E7D"/>
                </a:solidFill>
                <a:latin typeface="Arial Nova black"/>
              </a:rPr>
              <a:t>Quais variáveis são </a:t>
            </a:r>
            <a:r>
              <a:rPr lang="pt-BR" sz="1600" dirty="0">
                <a:solidFill>
                  <a:srgbClr val="013E7D"/>
                </a:solidFill>
                <a:latin typeface="Arial Nova black"/>
              </a:rPr>
              <a:t>representativas </a:t>
            </a:r>
            <a:r>
              <a:rPr lang="pt-BR" sz="1600" b="0" dirty="0">
                <a:solidFill>
                  <a:srgbClr val="013E7D"/>
                </a:solidFill>
                <a:latin typeface="Arial Nova black"/>
              </a:rPr>
              <a:t>na maioria dos </a:t>
            </a:r>
            <a:r>
              <a:rPr lang="pt-BR" sz="1600" dirty="0">
                <a:solidFill>
                  <a:srgbClr val="013E7D"/>
                </a:solidFill>
                <a:latin typeface="Arial Nova black"/>
              </a:rPr>
              <a:t>campos de conhecimento</a:t>
            </a:r>
            <a:r>
              <a:rPr lang="pt-BR" sz="1600" b="0" dirty="0">
                <a:solidFill>
                  <a:srgbClr val="013E7D"/>
                </a:solidFill>
                <a:latin typeface="Arial Nova black"/>
              </a:rPr>
              <a:t>?</a:t>
            </a:r>
          </a:p>
        </p:txBody>
      </p:sp>
      <p:sp>
        <p:nvSpPr>
          <p:cNvPr id="368" name="Retângulo 367">
            <a:extLst>
              <a:ext uri="{FF2B5EF4-FFF2-40B4-BE49-F238E27FC236}">
                <a16:creationId xmlns:a16="http://schemas.microsoft.com/office/drawing/2014/main" id="{B80A44EA-5AA2-4CFC-82A6-D507C1F95CC7}"/>
              </a:ext>
            </a:extLst>
          </p:cNvPr>
          <p:cNvSpPr/>
          <p:nvPr/>
        </p:nvSpPr>
        <p:spPr>
          <a:xfrm>
            <a:off x="5618024" y="5836383"/>
            <a:ext cx="2196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9" name="CaixaDeTexto 368">
            <a:extLst>
              <a:ext uri="{FF2B5EF4-FFF2-40B4-BE49-F238E27FC236}">
                <a16:creationId xmlns:a16="http://schemas.microsoft.com/office/drawing/2014/main" id="{0AC90792-A809-4E53-A16D-A05408DECDFE}"/>
              </a:ext>
            </a:extLst>
          </p:cNvPr>
          <p:cNvSpPr txBox="1"/>
          <p:nvPr/>
        </p:nvSpPr>
        <p:spPr>
          <a:xfrm>
            <a:off x="25390" y="5499621"/>
            <a:ext cx="1440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do nº Televisão em cores</a:t>
            </a:r>
          </a:p>
        </p:txBody>
      </p:sp>
      <p:pic>
        <p:nvPicPr>
          <p:cNvPr id="370" name="Imagem 369">
            <a:extLst>
              <a:ext uri="{FF2B5EF4-FFF2-40B4-BE49-F238E27FC236}">
                <a16:creationId xmlns:a16="http://schemas.microsoft.com/office/drawing/2014/main" id="{51B29ABE-FE2F-4EA1-A301-C919A5D14D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45137" b="44994"/>
          <a:stretch/>
        </p:blipFill>
        <p:spPr>
          <a:xfrm>
            <a:off x="11237607" y="2601516"/>
            <a:ext cx="481263" cy="482498"/>
          </a:xfrm>
          <a:prstGeom prst="rect">
            <a:avLst/>
          </a:prstGeom>
        </p:spPr>
      </p:pic>
      <p:cxnSp>
        <p:nvCxnSpPr>
          <p:cNvPr id="371" name="Conector de Seta Reta 370">
            <a:extLst>
              <a:ext uri="{FF2B5EF4-FFF2-40B4-BE49-F238E27FC236}">
                <a16:creationId xmlns:a16="http://schemas.microsoft.com/office/drawing/2014/main" id="{46725C47-C13F-4953-B904-45C28FCEE6B5}"/>
              </a:ext>
            </a:extLst>
          </p:cNvPr>
          <p:cNvCxnSpPr>
            <a:cxnSpLocks/>
          </p:cNvCxnSpPr>
          <p:nvPr/>
        </p:nvCxnSpPr>
        <p:spPr>
          <a:xfrm>
            <a:off x="8872020" y="2829916"/>
            <a:ext cx="2163849" cy="0"/>
          </a:xfrm>
          <a:prstGeom prst="straightConnector1">
            <a:avLst/>
          </a:prstGeom>
          <a:ln w="76200">
            <a:solidFill>
              <a:srgbClr val="A1B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Retângulo 371">
            <a:extLst>
              <a:ext uri="{FF2B5EF4-FFF2-40B4-BE49-F238E27FC236}">
                <a16:creationId xmlns:a16="http://schemas.microsoft.com/office/drawing/2014/main" id="{7FB18B64-9AE3-4F20-94C9-C0B039BF61A8}"/>
              </a:ext>
            </a:extLst>
          </p:cNvPr>
          <p:cNvSpPr/>
          <p:nvPr/>
        </p:nvSpPr>
        <p:spPr>
          <a:xfrm>
            <a:off x="8576501" y="2544790"/>
            <a:ext cx="22613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1" dirty="0">
                <a:solidFill>
                  <a:srgbClr val="5F90FD"/>
                </a:solidFill>
                <a:latin typeface="Arial Nova black"/>
              </a:rPr>
              <a:t>Quanto maior, </a:t>
            </a:r>
          </a:p>
          <a:p>
            <a:pPr algn="ctr"/>
            <a:endParaRPr lang="pt-BR" sz="1050" b="1" dirty="0">
              <a:solidFill>
                <a:srgbClr val="5F90FD"/>
              </a:solidFill>
              <a:latin typeface="Arial Nova black"/>
            </a:endParaRPr>
          </a:p>
          <a:p>
            <a:pPr algn="ctr"/>
            <a:r>
              <a:rPr lang="pt-BR" sz="1050" b="1" dirty="0">
                <a:solidFill>
                  <a:srgbClr val="5F90FD"/>
                </a:solidFill>
                <a:latin typeface="Arial Nova black"/>
              </a:rPr>
              <a:t>melhor a  nota dos municípios</a:t>
            </a:r>
            <a:endParaRPr lang="pt-BR" sz="1050" dirty="0">
              <a:solidFill>
                <a:srgbClr val="5F90FD"/>
              </a:solidFill>
              <a:latin typeface="Arial Nova black"/>
            </a:endParaRPr>
          </a:p>
        </p:txBody>
      </p:sp>
      <p:cxnSp>
        <p:nvCxnSpPr>
          <p:cNvPr id="373" name="Conector de Seta Reta 372">
            <a:extLst>
              <a:ext uri="{FF2B5EF4-FFF2-40B4-BE49-F238E27FC236}">
                <a16:creationId xmlns:a16="http://schemas.microsoft.com/office/drawing/2014/main" id="{CAA055A3-4339-45EC-8575-5F5702B782D1}"/>
              </a:ext>
            </a:extLst>
          </p:cNvPr>
          <p:cNvCxnSpPr>
            <a:cxnSpLocks/>
          </p:cNvCxnSpPr>
          <p:nvPr/>
        </p:nvCxnSpPr>
        <p:spPr>
          <a:xfrm>
            <a:off x="8872020" y="5050569"/>
            <a:ext cx="2163849" cy="0"/>
          </a:xfrm>
          <a:prstGeom prst="straightConnector1">
            <a:avLst/>
          </a:prstGeom>
          <a:ln w="76200">
            <a:solidFill>
              <a:srgbClr val="A1BD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Retângulo 373">
            <a:extLst>
              <a:ext uri="{FF2B5EF4-FFF2-40B4-BE49-F238E27FC236}">
                <a16:creationId xmlns:a16="http://schemas.microsoft.com/office/drawing/2014/main" id="{55176E9B-C1D2-4C6B-BF24-6EFC1572C964}"/>
              </a:ext>
            </a:extLst>
          </p:cNvPr>
          <p:cNvSpPr/>
          <p:nvPr/>
        </p:nvSpPr>
        <p:spPr>
          <a:xfrm>
            <a:off x="8653290" y="4765443"/>
            <a:ext cx="226133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b="1" dirty="0">
                <a:solidFill>
                  <a:srgbClr val="5F90FD"/>
                </a:solidFill>
                <a:latin typeface="Arial Nova black"/>
              </a:rPr>
              <a:t>Quanto maior, </a:t>
            </a:r>
          </a:p>
          <a:p>
            <a:pPr algn="ctr"/>
            <a:endParaRPr lang="pt-BR" sz="1050" b="1" dirty="0">
              <a:solidFill>
                <a:srgbClr val="5F90FD"/>
              </a:solidFill>
              <a:latin typeface="Arial Nova black"/>
            </a:endParaRPr>
          </a:p>
          <a:p>
            <a:pPr algn="ctr"/>
            <a:r>
              <a:rPr lang="pt-BR" sz="1050" b="1" dirty="0">
                <a:solidFill>
                  <a:srgbClr val="5F90FD"/>
                </a:solidFill>
                <a:latin typeface="Arial Nova black"/>
              </a:rPr>
              <a:t>pior a nota dos municípios</a:t>
            </a:r>
            <a:endParaRPr lang="pt-BR" sz="1050" dirty="0">
              <a:solidFill>
                <a:srgbClr val="5F90FD"/>
              </a:solidFill>
              <a:latin typeface="Arial Nova black"/>
            </a:endParaRPr>
          </a:p>
        </p:txBody>
      </p:sp>
      <p:pic>
        <p:nvPicPr>
          <p:cNvPr id="375" name="Imagem 374" descr="Uma imagem contendo desenho&#10;&#10;Descrição gerada automaticamente">
            <a:extLst>
              <a:ext uri="{FF2B5EF4-FFF2-40B4-BE49-F238E27FC236}">
                <a16:creationId xmlns:a16="http://schemas.microsoft.com/office/drawing/2014/main" id="{F5719870-45CC-40B1-AAA1-4500BE45CB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92" t="45442"/>
          <a:stretch/>
        </p:blipFill>
        <p:spPr>
          <a:xfrm>
            <a:off x="11238268" y="4780659"/>
            <a:ext cx="480602" cy="478417"/>
          </a:xfrm>
          <a:prstGeom prst="rect">
            <a:avLst/>
          </a:prstGeom>
        </p:spPr>
      </p:pic>
      <p:sp>
        <p:nvSpPr>
          <p:cNvPr id="376" name="Retângulo: Cantos Arredondados 375">
            <a:extLst>
              <a:ext uri="{FF2B5EF4-FFF2-40B4-BE49-F238E27FC236}">
                <a16:creationId xmlns:a16="http://schemas.microsoft.com/office/drawing/2014/main" id="{B45A1889-19D3-4904-8705-D3F4C47F7164}"/>
              </a:ext>
            </a:extLst>
          </p:cNvPr>
          <p:cNvSpPr/>
          <p:nvPr/>
        </p:nvSpPr>
        <p:spPr>
          <a:xfrm>
            <a:off x="8262180" y="5406218"/>
            <a:ext cx="3671992" cy="1272290"/>
          </a:xfrm>
          <a:prstGeom prst="roundRect">
            <a:avLst>
              <a:gd name="adj" fmla="val 10710"/>
            </a:avLst>
          </a:prstGeom>
          <a:solidFill>
            <a:srgbClr val="ECD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7" name="CaixaDeTexto 376">
            <a:extLst>
              <a:ext uri="{FF2B5EF4-FFF2-40B4-BE49-F238E27FC236}">
                <a16:creationId xmlns:a16="http://schemas.microsoft.com/office/drawing/2014/main" id="{98BEE279-1756-4336-9185-34C75DF27D97}"/>
              </a:ext>
            </a:extLst>
          </p:cNvPr>
          <p:cNvSpPr txBox="1"/>
          <p:nvPr/>
        </p:nvSpPr>
        <p:spPr>
          <a:xfrm>
            <a:off x="8289589" y="3152761"/>
            <a:ext cx="3839754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4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Índice Educação (IFDM) </a:t>
            </a:r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–</a:t>
            </a:r>
            <a:r>
              <a:rPr lang="pt-BR" sz="14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 </a:t>
            </a:r>
            <a:r>
              <a:rPr lang="pt-BR" sz="105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Índice FIRJAN de Desenvolvimento de Municípios – avalia a cobertura e qualidade da educação;</a:t>
            </a:r>
            <a:endParaRPr lang="pt-BR" sz="1200" b="1" dirty="0">
              <a:solidFill>
                <a:srgbClr val="154986"/>
              </a:solidFill>
              <a:latin typeface="Arial Nova Light" panose="020B03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4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Número de Computadores na Residência;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4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do nº Televisão em cores na Residência;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4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Renda Média da Família;</a:t>
            </a:r>
          </a:p>
        </p:txBody>
      </p:sp>
      <p:sp>
        <p:nvSpPr>
          <p:cNvPr id="378" name="CaixaDeTexto 377">
            <a:extLst>
              <a:ext uri="{FF2B5EF4-FFF2-40B4-BE49-F238E27FC236}">
                <a16:creationId xmlns:a16="http://schemas.microsoft.com/office/drawing/2014/main" id="{2C8F1D44-ECA9-4768-A06E-E9317DC533C9}"/>
              </a:ext>
            </a:extLst>
          </p:cNvPr>
          <p:cNvSpPr txBox="1"/>
          <p:nvPr/>
        </p:nvSpPr>
        <p:spPr>
          <a:xfrm>
            <a:off x="8252614" y="5639574"/>
            <a:ext cx="3860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4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Não ter acesso à internet;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4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Estudo 100% em escola pública;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4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Número de pessoas na residência;</a:t>
            </a:r>
          </a:p>
        </p:txBody>
      </p:sp>
      <p:sp>
        <p:nvSpPr>
          <p:cNvPr id="381" name="Triângulo isósceles 380">
            <a:extLst>
              <a:ext uri="{FF2B5EF4-FFF2-40B4-BE49-F238E27FC236}">
                <a16:creationId xmlns:a16="http://schemas.microsoft.com/office/drawing/2014/main" id="{F224E43D-DCD1-48C4-B593-537BDE7CE36D}"/>
              </a:ext>
            </a:extLst>
          </p:cNvPr>
          <p:cNvSpPr/>
          <p:nvPr/>
        </p:nvSpPr>
        <p:spPr>
          <a:xfrm>
            <a:off x="5247865" y="824943"/>
            <a:ext cx="1754363" cy="41970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2" name="Retângulo: Cantos Arredondados 381">
            <a:extLst>
              <a:ext uri="{FF2B5EF4-FFF2-40B4-BE49-F238E27FC236}">
                <a16:creationId xmlns:a16="http://schemas.microsoft.com/office/drawing/2014/main" id="{4624210D-B5EF-4B30-B895-59D21561C78F}"/>
              </a:ext>
            </a:extLst>
          </p:cNvPr>
          <p:cNvSpPr/>
          <p:nvPr/>
        </p:nvSpPr>
        <p:spPr>
          <a:xfrm>
            <a:off x="43606" y="474703"/>
            <a:ext cx="2169035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Data </a:t>
            </a:r>
            <a:r>
              <a:rPr lang="pt-BR" sz="2000" dirty="0" err="1">
                <a:latin typeface="Agency FB" panose="020B0503020202020204" pitchFamily="34" charset="0"/>
              </a:rPr>
              <a:t>Preparation</a:t>
            </a:r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+ </a:t>
            </a:r>
          </a:p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Feature</a:t>
            </a:r>
            <a:r>
              <a:rPr lang="pt-BR" sz="2000" dirty="0">
                <a:latin typeface="Agency FB" panose="020B0503020202020204" pitchFamily="34" charset="0"/>
              </a:rPr>
              <a:t> </a:t>
            </a:r>
            <a:r>
              <a:rPr lang="pt-BR" sz="2000" dirty="0" err="1">
                <a:latin typeface="Agency FB" panose="020B0503020202020204" pitchFamily="34" charset="0"/>
              </a:rPr>
              <a:t>Engineering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383" name="Retângulo: Cantos Arredondados 382">
            <a:extLst>
              <a:ext uri="{FF2B5EF4-FFF2-40B4-BE49-F238E27FC236}">
                <a16:creationId xmlns:a16="http://schemas.microsoft.com/office/drawing/2014/main" id="{93ED5702-4C5A-45A1-8E97-B4F05304D3E4}"/>
              </a:ext>
            </a:extLst>
          </p:cNvPr>
          <p:cNvSpPr/>
          <p:nvPr/>
        </p:nvSpPr>
        <p:spPr>
          <a:xfrm>
            <a:off x="2475788" y="474703"/>
            <a:ext cx="2734056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gency FB" panose="020B0503020202020204" pitchFamily="34" charset="0"/>
              </a:rPr>
              <a:t>EDA</a:t>
            </a:r>
            <a:r>
              <a:rPr lang="pt-BR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(</a:t>
            </a:r>
            <a:r>
              <a:rPr lang="pt-BR" dirty="0" err="1">
                <a:latin typeface="Agency FB" panose="020B0503020202020204" pitchFamily="34" charset="0"/>
              </a:rPr>
              <a:t>Exploratory</a:t>
            </a:r>
            <a:r>
              <a:rPr lang="pt-BR" dirty="0">
                <a:latin typeface="Agency FB" panose="020B0503020202020204" pitchFamily="34" charset="0"/>
              </a:rPr>
              <a:t> Data </a:t>
            </a:r>
            <a:r>
              <a:rPr lang="pt-BR" dirty="0" err="1">
                <a:latin typeface="Agency FB" panose="020B0503020202020204" pitchFamily="34" charset="0"/>
              </a:rPr>
              <a:t>Analysis</a:t>
            </a:r>
            <a:r>
              <a:rPr lang="pt-BR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384" name="Retângulo: Cantos Arredondados 383">
            <a:extLst>
              <a:ext uri="{FF2B5EF4-FFF2-40B4-BE49-F238E27FC236}">
                <a16:creationId xmlns:a16="http://schemas.microsoft.com/office/drawing/2014/main" id="{8C7BC805-5FE8-4755-9F15-60C2AF30C9E9}"/>
              </a:ext>
            </a:extLst>
          </p:cNvPr>
          <p:cNvSpPr/>
          <p:nvPr/>
        </p:nvSpPr>
        <p:spPr>
          <a:xfrm>
            <a:off x="5472991" y="474703"/>
            <a:ext cx="3403907" cy="890195"/>
          </a:xfrm>
          <a:prstGeom prst="roundRect">
            <a:avLst/>
          </a:prstGeom>
          <a:solidFill>
            <a:srgbClr val="01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385" name="Retângulo: Cantos Arredondados 384">
            <a:extLst>
              <a:ext uri="{FF2B5EF4-FFF2-40B4-BE49-F238E27FC236}">
                <a16:creationId xmlns:a16="http://schemas.microsoft.com/office/drawing/2014/main" id="{43C3D1E4-6AE0-46D6-8FE0-E59B439C9D45}"/>
              </a:ext>
            </a:extLst>
          </p:cNvPr>
          <p:cNvSpPr/>
          <p:nvPr/>
        </p:nvSpPr>
        <p:spPr>
          <a:xfrm>
            <a:off x="9140045" y="474702"/>
            <a:ext cx="2734056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Spatial</a:t>
            </a:r>
            <a:r>
              <a:rPr lang="pt-BR" sz="2000" dirty="0">
                <a:latin typeface="Agency FB" panose="020B0503020202020204" pitchFamily="34" charset="0"/>
              </a:rPr>
              <a:t> 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386" name="Triângulo isósceles 385">
            <a:extLst>
              <a:ext uri="{FF2B5EF4-FFF2-40B4-BE49-F238E27FC236}">
                <a16:creationId xmlns:a16="http://schemas.microsoft.com/office/drawing/2014/main" id="{F38D7E3D-EB50-4F16-BC2C-8F72470D81BA}"/>
              </a:ext>
            </a:extLst>
          </p:cNvPr>
          <p:cNvSpPr/>
          <p:nvPr/>
        </p:nvSpPr>
        <p:spPr>
          <a:xfrm rot="5400000">
            <a:off x="2146214" y="883236"/>
            <a:ext cx="396000" cy="9569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387" name="Triângulo isósceles 386">
            <a:extLst>
              <a:ext uri="{FF2B5EF4-FFF2-40B4-BE49-F238E27FC236}">
                <a16:creationId xmlns:a16="http://schemas.microsoft.com/office/drawing/2014/main" id="{75F29848-3648-4690-95F0-1EA5533A0885}"/>
              </a:ext>
            </a:extLst>
          </p:cNvPr>
          <p:cNvSpPr/>
          <p:nvPr/>
        </p:nvSpPr>
        <p:spPr>
          <a:xfrm rot="5400000">
            <a:off x="5151379" y="883236"/>
            <a:ext cx="396000" cy="9569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388" name="Triângulo isósceles 387">
            <a:extLst>
              <a:ext uri="{FF2B5EF4-FFF2-40B4-BE49-F238E27FC236}">
                <a16:creationId xmlns:a16="http://schemas.microsoft.com/office/drawing/2014/main" id="{85194DB4-5E04-4433-AE79-525D8C8B0D18}"/>
              </a:ext>
            </a:extLst>
          </p:cNvPr>
          <p:cNvSpPr/>
          <p:nvPr/>
        </p:nvSpPr>
        <p:spPr>
          <a:xfrm rot="5400000">
            <a:off x="8817255" y="883236"/>
            <a:ext cx="396000" cy="9569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pic>
        <p:nvPicPr>
          <p:cNvPr id="389" name="Picture 8">
            <a:extLst>
              <a:ext uri="{FF2B5EF4-FFF2-40B4-BE49-F238E27FC236}">
                <a16:creationId xmlns:a16="http://schemas.microsoft.com/office/drawing/2014/main" id="{BCA00886-2987-4AD8-933B-E0A772BE7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" name="Retângulo 389">
            <a:extLst>
              <a:ext uri="{FF2B5EF4-FFF2-40B4-BE49-F238E27FC236}">
                <a16:creationId xmlns:a16="http://schemas.microsoft.com/office/drawing/2014/main" id="{00CD518F-465D-449D-B1EC-4F78CA88ACB2}"/>
              </a:ext>
            </a:extLst>
          </p:cNvPr>
          <p:cNvSpPr/>
          <p:nvPr/>
        </p:nvSpPr>
        <p:spPr>
          <a:xfrm>
            <a:off x="-610157" y="1786267"/>
            <a:ext cx="13267378" cy="50308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79926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B46693-E5E1-426F-9DD1-D6C001B7B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" r="12031"/>
          <a:stretch/>
        </p:blipFill>
        <p:spPr>
          <a:xfrm>
            <a:off x="-14425" y="0"/>
            <a:ext cx="12206425" cy="7632566"/>
          </a:xfrm>
          <a:prstGeom prst="rect">
            <a:avLst/>
          </a:prstGeom>
        </p:spPr>
      </p:pic>
      <p:sp>
        <p:nvSpPr>
          <p:cNvPr id="261" name="Retângulo 260">
            <a:extLst>
              <a:ext uri="{FF2B5EF4-FFF2-40B4-BE49-F238E27FC236}">
                <a16:creationId xmlns:a16="http://schemas.microsoft.com/office/drawing/2014/main" id="{BDDB0FA5-6561-4D05-AB7D-B86B9E40F70E}"/>
              </a:ext>
            </a:extLst>
          </p:cNvPr>
          <p:cNvSpPr/>
          <p:nvPr/>
        </p:nvSpPr>
        <p:spPr>
          <a:xfrm rot="10800000">
            <a:off x="-14424" y="-3"/>
            <a:ext cx="12302675" cy="7571876"/>
          </a:xfrm>
          <a:prstGeom prst="rect">
            <a:avLst/>
          </a:prstGeom>
          <a:solidFill>
            <a:srgbClr val="ECECEC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9" name="Retângulo 258">
            <a:extLst>
              <a:ext uri="{FF2B5EF4-FFF2-40B4-BE49-F238E27FC236}">
                <a16:creationId xmlns:a16="http://schemas.microsoft.com/office/drawing/2014/main" id="{3723C99E-9FF7-404C-85F8-808DDEB203F3}"/>
              </a:ext>
            </a:extLst>
          </p:cNvPr>
          <p:cNvSpPr/>
          <p:nvPr/>
        </p:nvSpPr>
        <p:spPr>
          <a:xfrm>
            <a:off x="-610157" y="1786267"/>
            <a:ext cx="13267378" cy="50308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0" name="Triângulo isósceles 259">
            <a:extLst>
              <a:ext uri="{FF2B5EF4-FFF2-40B4-BE49-F238E27FC236}">
                <a16:creationId xmlns:a16="http://schemas.microsoft.com/office/drawing/2014/main" id="{F32B927D-D586-4F0E-985D-A2C291D8C48E}"/>
              </a:ext>
            </a:extLst>
          </p:cNvPr>
          <p:cNvSpPr/>
          <p:nvPr/>
        </p:nvSpPr>
        <p:spPr>
          <a:xfrm>
            <a:off x="9819315" y="1433708"/>
            <a:ext cx="1375516" cy="34372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1" name="Retângulo: Cantos Arredondados 250">
            <a:extLst>
              <a:ext uri="{FF2B5EF4-FFF2-40B4-BE49-F238E27FC236}">
                <a16:creationId xmlns:a16="http://schemas.microsoft.com/office/drawing/2014/main" id="{48DED31A-453C-4AC8-9DB8-9BC5AE1E3B4F}"/>
              </a:ext>
            </a:extLst>
          </p:cNvPr>
          <p:cNvSpPr/>
          <p:nvPr/>
        </p:nvSpPr>
        <p:spPr>
          <a:xfrm>
            <a:off x="43606" y="474703"/>
            <a:ext cx="2169035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Data </a:t>
            </a:r>
            <a:r>
              <a:rPr lang="pt-BR" sz="2000" dirty="0" err="1">
                <a:latin typeface="Agency FB" panose="020B0503020202020204" pitchFamily="34" charset="0"/>
              </a:rPr>
              <a:t>Preparation</a:t>
            </a:r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+ </a:t>
            </a:r>
          </a:p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Feature</a:t>
            </a:r>
            <a:r>
              <a:rPr lang="pt-BR" sz="2000" dirty="0">
                <a:latin typeface="Agency FB" panose="020B0503020202020204" pitchFamily="34" charset="0"/>
              </a:rPr>
              <a:t> </a:t>
            </a:r>
            <a:r>
              <a:rPr lang="pt-BR" sz="2000" dirty="0" err="1">
                <a:latin typeface="Agency FB" panose="020B0503020202020204" pitchFamily="34" charset="0"/>
              </a:rPr>
              <a:t>Engineering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252" name="Retângulo: Cantos Arredondados 251">
            <a:extLst>
              <a:ext uri="{FF2B5EF4-FFF2-40B4-BE49-F238E27FC236}">
                <a16:creationId xmlns:a16="http://schemas.microsoft.com/office/drawing/2014/main" id="{C0E55DFB-C2AC-4644-8CB3-A1706816C858}"/>
              </a:ext>
            </a:extLst>
          </p:cNvPr>
          <p:cNvSpPr/>
          <p:nvPr/>
        </p:nvSpPr>
        <p:spPr>
          <a:xfrm>
            <a:off x="2475788" y="474703"/>
            <a:ext cx="2734056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gency FB" panose="020B0503020202020204" pitchFamily="34" charset="0"/>
              </a:rPr>
              <a:t>EDA</a:t>
            </a:r>
            <a:r>
              <a:rPr lang="pt-BR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(</a:t>
            </a:r>
            <a:r>
              <a:rPr lang="pt-BR" dirty="0" err="1">
                <a:latin typeface="Agency FB" panose="020B0503020202020204" pitchFamily="34" charset="0"/>
              </a:rPr>
              <a:t>Exploratory</a:t>
            </a:r>
            <a:r>
              <a:rPr lang="pt-BR" dirty="0">
                <a:latin typeface="Agency FB" panose="020B0503020202020204" pitchFamily="34" charset="0"/>
              </a:rPr>
              <a:t> Data </a:t>
            </a:r>
            <a:r>
              <a:rPr lang="pt-BR" dirty="0" err="1">
                <a:latin typeface="Agency FB" panose="020B0503020202020204" pitchFamily="34" charset="0"/>
              </a:rPr>
              <a:t>Analysis</a:t>
            </a:r>
            <a:r>
              <a:rPr lang="pt-BR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253" name="Retângulo: Cantos Arredondados 252">
            <a:extLst>
              <a:ext uri="{FF2B5EF4-FFF2-40B4-BE49-F238E27FC236}">
                <a16:creationId xmlns:a16="http://schemas.microsoft.com/office/drawing/2014/main" id="{79AF2468-54BD-46BF-844D-918B9D949B21}"/>
              </a:ext>
            </a:extLst>
          </p:cNvPr>
          <p:cNvSpPr/>
          <p:nvPr/>
        </p:nvSpPr>
        <p:spPr>
          <a:xfrm>
            <a:off x="5472991" y="474703"/>
            <a:ext cx="3403907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254" name="Retângulo: Cantos Arredondados 253">
            <a:extLst>
              <a:ext uri="{FF2B5EF4-FFF2-40B4-BE49-F238E27FC236}">
                <a16:creationId xmlns:a16="http://schemas.microsoft.com/office/drawing/2014/main" id="{A7A179FA-81E8-485C-8312-7BF4BD598060}"/>
              </a:ext>
            </a:extLst>
          </p:cNvPr>
          <p:cNvSpPr/>
          <p:nvPr/>
        </p:nvSpPr>
        <p:spPr>
          <a:xfrm>
            <a:off x="9140045" y="474702"/>
            <a:ext cx="2734056" cy="890195"/>
          </a:xfrm>
          <a:prstGeom prst="roundRect">
            <a:avLst/>
          </a:prstGeom>
          <a:solidFill>
            <a:srgbClr val="01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Spatial</a:t>
            </a:r>
            <a:r>
              <a:rPr lang="pt-BR" sz="2000" dirty="0">
                <a:latin typeface="Agency FB" panose="020B0503020202020204" pitchFamily="34" charset="0"/>
              </a:rPr>
              <a:t> 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255" name="Triângulo isósceles 254">
            <a:extLst>
              <a:ext uri="{FF2B5EF4-FFF2-40B4-BE49-F238E27FC236}">
                <a16:creationId xmlns:a16="http://schemas.microsoft.com/office/drawing/2014/main" id="{001E1625-1B45-4A6E-92C8-86692C691139}"/>
              </a:ext>
            </a:extLst>
          </p:cNvPr>
          <p:cNvSpPr/>
          <p:nvPr/>
        </p:nvSpPr>
        <p:spPr>
          <a:xfrm rot="5400000">
            <a:off x="2146214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256" name="Triângulo isósceles 255">
            <a:extLst>
              <a:ext uri="{FF2B5EF4-FFF2-40B4-BE49-F238E27FC236}">
                <a16:creationId xmlns:a16="http://schemas.microsoft.com/office/drawing/2014/main" id="{3B83B7D5-EDE7-467D-B7D9-54E0AD9606C6}"/>
              </a:ext>
            </a:extLst>
          </p:cNvPr>
          <p:cNvSpPr/>
          <p:nvPr/>
        </p:nvSpPr>
        <p:spPr>
          <a:xfrm rot="5400000">
            <a:off x="5151379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257" name="Triângulo isósceles 256">
            <a:extLst>
              <a:ext uri="{FF2B5EF4-FFF2-40B4-BE49-F238E27FC236}">
                <a16:creationId xmlns:a16="http://schemas.microsoft.com/office/drawing/2014/main" id="{402A6388-8AA6-4645-A063-832FE614A6D4}"/>
              </a:ext>
            </a:extLst>
          </p:cNvPr>
          <p:cNvSpPr/>
          <p:nvPr/>
        </p:nvSpPr>
        <p:spPr>
          <a:xfrm rot="5400000">
            <a:off x="8817255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C4842E61-DD0D-471A-A77F-566D9BD03FEB}"/>
              </a:ext>
            </a:extLst>
          </p:cNvPr>
          <p:cNvSpPr/>
          <p:nvPr/>
        </p:nvSpPr>
        <p:spPr>
          <a:xfrm>
            <a:off x="142579" y="2128820"/>
            <a:ext cx="3877200" cy="2030480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FF47305-5CFC-49DA-9090-94865D4C1B06}"/>
              </a:ext>
            </a:extLst>
          </p:cNvPr>
          <p:cNvSpPr txBox="1"/>
          <p:nvPr/>
        </p:nvSpPr>
        <p:spPr>
          <a:xfrm>
            <a:off x="526781" y="2331530"/>
            <a:ext cx="29290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Baseline: 77,78%</a:t>
            </a: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3DACD59C-15A1-4403-80FD-D3EF1609F68D}"/>
              </a:ext>
            </a:extLst>
          </p:cNvPr>
          <p:cNvSpPr/>
          <p:nvPr/>
        </p:nvSpPr>
        <p:spPr>
          <a:xfrm>
            <a:off x="4228214" y="2105380"/>
            <a:ext cx="3735572" cy="2043348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585C0955-CC32-44BC-B1E0-8C5C97F13C2B}"/>
              </a:ext>
            </a:extLst>
          </p:cNvPr>
          <p:cNvSpPr txBox="1"/>
          <p:nvPr/>
        </p:nvSpPr>
        <p:spPr>
          <a:xfrm>
            <a:off x="4612531" y="2331530"/>
            <a:ext cx="3027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Baseline: 77,25%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EDDC731E-88A1-4526-9F1B-6EF5021F45B7}"/>
              </a:ext>
            </a:extLst>
          </p:cNvPr>
          <p:cNvSpPr txBox="1"/>
          <p:nvPr/>
        </p:nvSpPr>
        <p:spPr>
          <a:xfrm>
            <a:off x="4869206" y="1920962"/>
            <a:ext cx="2339668" cy="338554"/>
          </a:xfrm>
          <a:prstGeom prst="rect">
            <a:avLst/>
          </a:prstGeom>
          <a:solidFill>
            <a:srgbClr val="013E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Nota Ciências Humanas</a:t>
            </a:r>
          </a:p>
        </p:txBody>
      </p: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3AEBDE6D-9D3F-4A6C-A35B-83CA2CD7846A}"/>
              </a:ext>
            </a:extLst>
          </p:cNvPr>
          <p:cNvCxnSpPr>
            <a:cxnSpLocks/>
          </p:cNvCxnSpPr>
          <p:nvPr/>
        </p:nvCxnSpPr>
        <p:spPr>
          <a:xfrm>
            <a:off x="5353622" y="2769609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EED2C3C3-69AC-44F1-AED3-F9AF875D3E0A}"/>
              </a:ext>
            </a:extLst>
          </p:cNvPr>
          <p:cNvSpPr txBox="1"/>
          <p:nvPr/>
        </p:nvSpPr>
        <p:spPr>
          <a:xfrm>
            <a:off x="4541483" y="2945951"/>
            <a:ext cx="31694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Espacial: 78,80%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BC48FBE9-F28D-4AF5-8395-7B4F27A06274}"/>
              </a:ext>
            </a:extLst>
          </p:cNvPr>
          <p:cNvSpPr txBox="1"/>
          <p:nvPr/>
        </p:nvSpPr>
        <p:spPr>
          <a:xfrm>
            <a:off x="4554400" y="3702031"/>
            <a:ext cx="316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sz="2400" dirty="0">
                <a:solidFill>
                  <a:srgbClr val="FF6600"/>
                </a:solidFill>
              </a:rPr>
              <a:t>Variação: 2,0%</a:t>
            </a:r>
          </a:p>
        </p:txBody>
      </p: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67DF37F2-BC17-4024-ACCC-242C03D005B8}"/>
              </a:ext>
            </a:extLst>
          </p:cNvPr>
          <p:cNvCxnSpPr>
            <a:cxnSpLocks/>
          </p:cNvCxnSpPr>
          <p:nvPr/>
        </p:nvCxnSpPr>
        <p:spPr>
          <a:xfrm>
            <a:off x="5353622" y="3538697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FDA364A-461E-4BC9-9BB6-B2D8F5170E14}"/>
              </a:ext>
            </a:extLst>
          </p:cNvPr>
          <p:cNvCxnSpPr>
            <a:cxnSpLocks/>
          </p:cNvCxnSpPr>
          <p:nvPr/>
        </p:nvCxnSpPr>
        <p:spPr>
          <a:xfrm>
            <a:off x="1338920" y="2774575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BD162C56-FDB2-4EAE-9646-60AAB01B276D}"/>
              </a:ext>
            </a:extLst>
          </p:cNvPr>
          <p:cNvSpPr txBox="1"/>
          <p:nvPr/>
        </p:nvSpPr>
        <p:spPr>
          <a:xfrm>
            <a:off x="526781" y="2950917"/>
            <a:ext cx="31694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Espacial: 79,00%</a:t>
            </a:r>
          </a:p>
        </p:txBody>
      </p: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9E759328-A43C-4A4B-83BA-CF02718E9726}"/>
              </a:ext>
            </a:extLst>
          </p:cNvPr>
          <p:cNvCxnSpPr>
            <a:cxnSpLocks/>
          </p:cNvCxnSpPr>
          <p:nvPr/>
        </p:nvCxnSpPr>
        <p:spPr>
          <a:xfrm>
            <a:off x="1338920" y="3543663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AF53595D-CB5D-4229-8C3F-15FB3F8BBAEC}"/>
              </a:ext>
            </a:extLst>
          </p:cNvPr>
          <p:cNvSpPr txBox="1"/>
          <p:nvPr/>
        </p:nvSpPr>
        <p:spPr>
          <a:xfrm>
            <a:off x="406579" y="3697634"/>
            <a:ext cx="316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sz="2400" dirty="0">
                <a:solidFill>
                  <a:srgbClr val="FF6600"/>
                </a:solidFill>
              </a:rPr>
              <a:t>Variação: 1,6%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44D7D052-8955-4569-80CA-F87AFDCD89F2}"/>
              </a:ext>
            </a:extLst>
          </p:cNvPr>
          <p:cNvSpPr txBox="1"/>
          <p:nvPr/>
        </p:nvSpPr>
        <p:spPr>
          <a:xfrm>
            <a:off x="736892" y="1920962"/>
            <a:ext cx="2736000" cy="338554"/>
          </a:xfrm>
          <a:prstGeom prst="rect">
            <a:avLst/>
          </a:prstGeom>
          <a:solidFill>
            <a:srgbClr val="013E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Nota Ciências da Natureza</a:t>
            </a:r>
          </a:p>
        </p:txBody>
      </p:sp>
      <p:sp>
        <p:nvSpPr>
          <p:cNvPr id="97" name="Retângulo: Cantos Arredondados 96">
            <a:extLst>
              <a:ext uri="{FF2B5EF4-FFF2-40B4-BE49-F238E27FC236}">
                <a16:creationId xmlns:a16="http://schemas.microsoft.com/office/drawing/2014/main" id="{6A772E59-DACF-4B40-A385-065E21C8FA47}"/>
              </a:ext>
            </a:extLst>
          </p:cNvPr>
          <p:cNvSpPr/>
          <p:nvPr/>
        </p:nvSpPr>
        <p:spPr>
          <a:xfrm>
            <a:off x="8210107" y="2105378"/>
            <a:ext cx="3735572" cy="2053921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92C5695D-6A8C-40B1-B332-19F6343AA9A8}"/>
              </a:ext>
            </a:extLst>
          </p:cNvPr>
          <p:cNvSpPr txBox="1"/>
          <p:nvPr/>
        </p:nvSpPr>
        <p:spPr>
          <a:xfrm>
            <a:off x="8594424" y="2331530"/>
            <a:ext cx="3027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Baseline: 80,24%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E8B57C75-EFAE-45B4-B7B5-C4FB0D8BA816}"/>
              </a:ext>
            </a:extLst>
          </p:cNvPr>
          <p:cNvSpPr txBox="1"/>
          <p:nvPr/>
        </p:nvSpPr>
        <p:spPr>
          <a:xfrm>
            <a:off x="8523376" y="1890615"/>
            <a:ext cx="3154956" cy="338554"/>
          </a:xfrm>
          <a:prstGeom prst="rect">
            <a:avLst/>
          </a:prstGeom>
          <a:solidFill>
            <a:srgbClr val="013E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Nota de Linguagens e Códigos</a:t>
            </a:r>
          </a:p>
        </p:txBody>
      </p: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1339C0B1-C21A-4C32-8383-87A36F3FD9BC}"/>
              </a:ext>
            </a:extLst>
          </p:cNvPr>
          <p:cNvCxnSpPr>
            <a:cxnSpLocks/>
          </p:cNvCxnSpPr>
          <p:nvPr/>
        </p:nvCxnSpPr>
        <p:spPr>
          <a:xfrm>
            <a:off x="9335515" y="2769609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11851BD5-DFB5-435C-8309-97B449966810}"/>
              </a:ext>
            </a:extLst>
          </p:cNvPr>
          <p:cNvSpPr txBox="1"/>
          <p:nvPr/>
        </p:nvSpPr>
        <p:spPr>
          <a:xfrm>
            <a:off x="8523376" y="2945951"/>
            <a:ext cx="31694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Espacial: 81,40%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9E0A9649-3D82-4FED-83E9-E28C6BF0735B}"/>
              </a:ext>
            </a:extLst>
          </p:cNvPr>
          <p:cNvSpPr txBox="1"/>
          <p:nvPr/>
        </p:nvSpPr>
        <p:spPr>
          <a:xfrm>
            <a:off x="8536293" y="3702031"/>
            <a:ext cx="316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sz="2400" dirty="0">
                <a:solidFill>
                  <a:srgbClr val="FF6600"/>
                </a:solidFill>
              </a:rPr>
              <a:t>Variação: 1,4%</a:t>
            </a:r>
          </a:p>
        </p:txBody>
      </p: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E5E1DC6E-270B-4175-BE44-9508A075C3D7}"/>
              </a:ext>
            </a:extLst>
          </p:cNvPr>
          <p:cNvCxnSpPr>
            <a:cxnSpLocks/>
          </p:cNvCxnSpPr>
          <p:nvPr/>
        </p:nvCxnSpPr>
        <p:spPr>
          <a:xfrm>
            <a:off x="9335515" y="3538697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F45A4F44-3C67-423E-9CC5-98230AD4A875}"/>
              </a:ext>
            </a:extLst>
          </p:cNvPr>
          <p:cNvSpPr/>
          <p:nvPr/>
        </p:nvSpPr>
        <p:spPr>
          <a:xfrm>
            <a:off x="2228842" y="4579999"/>
            <a:ext cx="3877200" cy="2005587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4B898D44-7286-41A7-ACE4-E5D3B6A40E0B}"/>
              </a:ext>
            </a:extLst>
          </p:cNvPr>
          <p:cNvSpPr txBox="1"/>
          <p:nvPr/>
        </p:nvSpPr>
        <p:spPr>
          <a:xfrm>
            <a:off x="2677164" y="4745117"/>
            <a:ext cx="28007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Baseline: 74,6%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C395D182-974B-4FA5-B1EA-FBA97A65D69E}"/>
              </a:ext>
            </a:extLst>
          </p:cNvPr>
          <p:cNvSpPr/>
          <p:nvPr/>
        </p:nvSpPr>
        <p:spPr>
          <a:xfrm>
            <a:off x="6314477" y="4556557"/>
            <a:ext cx="3735572" cy="2029029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E856A1E0-205F-4DDA-9805-96AE874F20A6}"/>
              </a:ext>
            </a:extLst>
          </p:cNvPr>
          <p:cNvSpPr txBox="1"/>
          <p:nvPr/>
        </p:nvSpPr>
        <p:spPr>
          <a:xfrm>
            <a:off x="6698794" y="4745117"/>
            <a:ext cx="3027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Baseline: 58,0%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6187A688-08CA-4B5B-9B8C-F732D4C6A43A}"/>
              </a:ext>
            </a:extLst>
          </p:cNvPr>
          <p:cNvSpPr txBox="1"/>
          <p:nvPr/>
        </p:nvSpPr>
        <p:spPr>
          <a:xfrm>
            <a:off x="6955469" y="4372141"/>
            <a:ext cx="2339668" cy="338554"/>
          </a:xfrm>
          <a:prstGeom prst="rect">
            <a:avLst/>
          </a:prstGeom>
          <a:solidFill>
            <a:srgbClr val="013E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Nota Redação</a:t>
            </a:r>
          </a:p>
        </p:txBody>
      </p:sp>
      <p:cxnSp>
        <p:nvCxnSpPr>
          <p:cNvPr id="109" name="Conector reto 108">
            <a:extLst>
              <a:ext uri="{FF2B5EF4-FFF2-40B4-BE49-F238E27FC236}">
                <a16:creationId xmlns:a16="http://schemas.microsoft.com/office/drawing/2014/main" id="{19A9049C-2189-4B73-A799-380601771484}"/>
              </a:ext>
            </a:extLst>
          </p:cNvPr>
          <p:cNvCxnSpPr>
            <a:cxnSpLocks/>
          </p:cNvCxnSpPr>
          <p:nvPr/>
        </p:nvCxnSpPr>
        <p:spPr>
          <a:xfrm>
            <a:off x="7439885" y="5195896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81225CE0-A4F8-4314-947C-E56AE0293289}"/>
              </a:ext>
            </a:extLst>
          </p:cNvPr>
          <p:cNvSpPr txBox="1"/>
          <p:nvPr/>
        </p:nvSpPr>
        <p:spPr>
          <a:xfrm>
            <a:off x="6627746" y="5372238"/>
            <a:ext cx="31694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Espacial: 58,1%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C66E84E0-FF60-4E37-820A-5C198A164729}"/>
              </a:ext>
            </a:extLst>
          </p:cNvPr>
          <p:cNvSpPr txBox="1"/>
          <p:nvPr/>
        </p:nvSpPr>
        <p:spPr>
          <a:xfrm>
            <a:off x="6640663" y="6128318"/>
            <a:ext cx="316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sz="2400" dirty="0">
                <a:solidFill>
                  <a:srgbClr val="FF6600"/>
                </a:solidFill>
              </a:rPr>
              <a:t>Variação: 0,26%</a:t>
            </a:r>
          </a:p>
        </p:txBody>
      </p: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1DAD4F6D-FB9D-499D-825C-37A90DD2CEEC}"/>
              </a:ext>
            </a:extLst>
          </p:cNvPr>
          <p:cNvCxnSpPr>
            <a:cxnSpLocks/>
          </p:cNvCxnSpPr>
          <p:nvPr/>
        </p:nvCxnSpPr>
        <p:spPr>
          <a:xfrm>
            <a:off x="7439885" y="5964984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515B5F7E-73F9-43A1-B885-D07FA257B21E}"/>
              </a:ext>
            </a:extLst>
          </p:cNvPr>
          <p:cNvCxnSpPr>
            <a:cxnSpLocks/>
          </p:cNvCxnSpPr>
          <p:nvPr/>
        </p:nvCxnSpPr>
        <p:spPr>
          <a:xfrm>
            <a:off x="3425183" y="5200862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00B7BCE0-A83C-4FF5-91E1-C2AD213171F9}"/>
              </a:ext>
            </a:extLst>
          </p:cNvPr>
          <p:cNvSpPr txBox="1"/>
          <p:nvPr/>
        </p:nvSpPr>
        <p:spPr>
          <a:xfrm>
            <a:off x="2613044" y="5377204"/>
            <a:ext cx="31694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dirty="0"/>
              <a:t>Modelo Espacial: 77,0%</a:t>
            </a:r>
          </a:p>
        </p:txBody>
      </p:sp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300EB0F4-BB57-4DD4-A598-2CBB158C38D8}"/>
              </a:ext>
            </a:extLst>
          </p:cNvPr>
          <p:cNvCxnSpPr>
            <a:cxnSpLocks/>
          </p:cNvCxnSpPr>
          <p:nvPr/>
        </p:nvCxnSpPr>
        <p:spPr>
          <a:xfrm>
            <a:off x="3425183" y="5969950"/>
            <a:ext cx="158398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9A0B6849-6820-4AF1-9172-D662D1F35A9D}"/>
              </a:ext>
            </a:extLst>
          </p:cNvPr>
          <p:cNvSpPr txBox="1"/>
          <p:nvPr/>
        </p:nvSpPr>
        <p:spPr>
          <a:xfrm>
            <a:off x="2492842" y="6123921"/>
            <a:ext cx="316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accent2">
                    <a:lumMod val="75000"/>
                  </a:schemeClr>
                </a:solidFill>
                <a:latin typeface="Arial Nova black"/>
              </a:defRPr>
            </a:lvl1pPr>
          </a:lstStyle>
          <a:p>
            <a:r>
              <a:rPr lang="pt-BR" sz="2400" dirty="0">
                <a:solidFill>
                  <a:srgbClr val="FF6600"/>
                </a:solidFill>
              </a:rPr>
              <a:t>Variação: 3,2%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464711A9-4B3E-45FD-8831-F3921D9CEEAC}"/>
              </a:ext>
            </a:extLst>
          </p:cNvPr>
          <p:cNvSpPr txBox="1"/>
          <p:nvPr/>
        </p:nvSpPr>
        <p:spPr>
          <a:xfrm>
            <a:off x="3028768" y="4372141"/>
            <a:ext cx="2332980" cy="338554"/>
          </a:xfrm>
          <a:prstGeom prst="rect">
            <a:avLst/>
          </a:prstGeom>
          <a:solidFill>
            <a:srgbClr val="013E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Nota Matemática</a:t>
            </a:r>
          </a:p>
        </p:txBody>
      </p:sp>
      <p:pic>
        <p:nvPicPr>
          <p:cNvPr id="49" name="Picture 8">
            <a:extLst>
              <a:ext uri="{FF2B5EF4-FFF2-40B4-BE49-F238E27FC236}">
                <a16:creationId xmlns:a16="http://schemas.microsoft.com/office/drawing/2014/main" id="{2369FBAF-3BCC-482D-BE56-7D1F77E5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16189"/>
      </p:ext>
    </p:extLst>
  </p:cSld>
  <p:clrMapOvr>
    <a:masterClrMapping/>
  </p:clrMapOvr>
  <p:transition spd="slow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clusão de um texto">
            <a:extLst>
              <a:ext uri="{FF2B5EF4-FFF2-40B4-BE49-F238E27FC236}">
                <a16:creationId xmlns:a16="http://schemas.microsoft.com/office/drawing/2014/main" id="{33EE9714-09E3-4781-9235-89D429112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r="10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1" name="Retângulo 260">
            <a:extLst>
              <a:ext uri="{FF2B5EF4-FFF2-40B4-BE49-F238E27FC236}">
                <a16:creationId xmlns:a16="http://schemas.microsoft.com/office/drawing/2014/main" id="{BDDB0FA5-6561-4D05-AB7D-B86B9E40F70E}"/>
              </a:ext>
            </a:extLst>
          </p:cNvPr>
          <p:cNvSpPr/>
          <p:nvPr/>
        </p:nvSpPr>
        <p:spPr>
          <a:xfrm rot="10800000">
            <a:off x="-1" y="-3"/>
            <a:ext cx="12192000" cy="6858001"/>
          </a:xfrm>
          <a:prstGeom prst="rect">
            <a:avLst/>
          </a:prstGeom>
          <a:solidFill>
            <a:srgbClr val="ECECE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9" name="Picture 8">
            <a:extLst>
              <a:ext uri="{FF2B5EF4-FFF2-40B4-BE49-F238E27FC236}">
                <a16:creationId xmlns:a16="http://schemas.microsoft.com/office/drawing/2014/main" id="{0C0A364C-C25B-4C40-85D4-EDA6A39BF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5B0DE7B2-6F26-4E0D-9B3F-E13CF491DA3B}"/>
              </a:ext>
            </a:extLst>
          </p:cNvPr>
          <p:cNvSpPr/>
          <p:nvPr/>
        </p:nvSpPr>
        <p:spPr>
          <a:xfrm>
            <a:off x="418579" y="63434"/>
            <a:ext cx="4801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ea typeface="Times New Roman" panose="02020603050405020304" pitchFamily="18" charset="0"/>
              </a:rPr>
              <a:t>Conclusões</a:t>
            </a:r>
            <a:endParaRPr lang="pt-BR" sz="4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4B830A2-F74E-43AE-AAA9-2404D4EB4F58}"/>
              </a:ext>
            </a:extLst>
          </p:cNvPr>
          <p:cNvSpPr/>
          <p:nvPr/>
        </p:nvSpPr>
        <p:spPr>
          <a:xfrm>
            <a:off x="304278" y="1083992"/>
            <a:ext cx="11201401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00" fontAlgn="base"/>
            <a:r>
              <a:rPr lang="pt-B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uma forte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dependência </a:t>
            </a:r>
            <a:r>
              <a:rPr lang="pt-BR" sz="20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geoespacial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as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notas do ENEM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o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munícipio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região onde os estudantes moram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o seu perfil socioeconômico;       </a:t>
            </a:r>
          </a:p>
          <a:p>
            <a:pPr marL="317500" fontAlgn="base"/>
            <a:endParaRPr 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indent="-285750" algn="just" fontAlgn="base">
              <a:buFont typeface="Wingdings" panose="05000000000000000000" pitchFamily="2" charset="2"/>
              <a:buChar char="à"/>
            </a:pP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modelo de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regressão espacial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mostrou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relevante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principalmente nas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notas de matemática e ciências humanas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(R-quadrado adj. = 77% </a:t>
            </a:r>
            <a:r>
              <a:rPr lang="pt-BR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74%, 3.2% melhor que o modelo de regressão linear simples;</a:t>
            </a:r>
          </a:p>
          <a:p>
            <a:pPr marL="603250" indent="-285750" algn="just" fontAlgn="base">
              <a:buFont typeface="Wingdings" panose="05000000000000000000" pitchFamily="2" charset="2"/>
              <a:buChar char="à"/>
            </a:pPr>
            <a:endParaRPr 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7500" fontAlgn="base"/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Não houve quase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diferença consideráveis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performance entre os modelos quanto ao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desempenho em redação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(R-quadrado adj. = 58.1% </a:t>
            </a:r>
            <a:r>
              <a:rPr lang="pt-BR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58%);</a:t>
            </a:r>
          </a:p>
          <a:p>
            <a:pPr marL="317500" fontAlgn="base"/>
            <a:endParaRPr 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indent="-285750" fontAlgn="base">
              <a:buFont typeface="Wingdings" panose="05000000000000000000" pitchFamily="2" charset="2"/>
              <a:buChar char="à"/>
            </a:pP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Alunos de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 pública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têm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notas piores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Ciências Humanas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Linguagens e códigos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603250" indent="-285750" fontAlgn="base">
              <a:buFont typeface="Wingdings" panose="05000000000000000000" pitchFamily="2" charset="2"/>
              <a:buChar char="à"/>
            </a:pPr>
            <a:endParaRPr 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indent="-285750" fontAlgn="base">
              <a:buFont typeface="Wingdings" panose="05000000000000000000" pitchFamily="2" charset="2"/>
              <a:buChar char="à"/>
            </a:pP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Computador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residência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a variável de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 impacto POSITIVO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nota em todas as áreas;</a:t>
            </a:r>
          </a:p>
          <a:p>
            <a:pPr marL="603250" indent="-285750" fontAlgn="base">
              <a:buFont typeface="Wingdings" panose="05000000000000000000" pitchFamily="2" charset="2"/>
              <a:buChar char="à"/>
            </a:pPr>
            <a:endParaRPr 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7500" fontAlgn="base"/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ter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 a Internet 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variável de </a:t>
            </a:r>
            <a:r>
              <a:rPr lang="pt-BR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 Impacto NEGATIVO</a:t>
            </a:r>
            <a:r>
              <a:rPr 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 nota de redação.</a:t>
            </a:r>
          </a:p>
          <a:p>
            <a:pPr marL="317500" fontAlgn="base"/>
            <a:endParaRPr lang="pt-BR" sz="20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59CD5A9-F570-4B68-9210-246B4EE2BD4A}"/>
              </a:ext>
            </a:extLst>
          </p:cNvPr>
          <p:cNvSpPr/>
          <p:nvPr/>
        </p:nvSpPr>
        <p:spPr>
          <a:xfrm>
            <a:off x="431799" y="911518"/>
            <a:ext cx="11201401" cy="5601533"/>
          </a:xfrm>
          <a:prstGeom prst="rect">
            <a:avLst/>
          </a:prstGeom>
          <a:noFill/>
          <a:ln w="57150">
            <a:solidFill>
              <a:srgbClr val="FFA86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223759"/>
      </p:ext>
    </p:extLst>
  </p:cSld>
  <p:clrMapOvr>
    <a:masterClrMapping/>
  </p:clrMapOvr>
  <p:transition spd="slow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clusão de um texto">
            <a:extLst>
              <a:ext uri="{FF2B5EF4-FFF2-40B4-BE49-F238E27FC236}">
                <a16:creationId xmlns:a16="http://schemas.microsoft.com/office/drawing/2014/main" id="{33EE9714-09E3-4781-9235-89D429112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r="10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1" name="Retângulo 260">
            <a:extLst>
              <a:ext uri="{FF2B5EF4-FFF2-40B4-BE49-F238E27FC236}">
                <a16:creationId xmlns:a16="http://schemas.microsoft.com/office/drawing/2014/main" id="{BDDB0FA5-6561-4D05-AB7D-B86B9E40F70E}"/>
              </a:ext>
            </a:extLst>
          </p:cNvPr>
          <p:cNvSpPr/>
          <p:nvPr/>
        </p:nvSpPr>
        <p:spPr>
          <a:xfrm rot="10800000">
            <a:off x="-1" y="-3"/>
            <a:ext cx="12192000" cy="6858001"/>
          </a:xfrm>
          <a:prstGeom prst="rect">
            <a:avLst/>
          </a:prstGeom>
          <a:solidFill>
            <a:srgbClr val="ECECE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9" name="Picture 8">
            <a:extLst>
              <a:ext uri="{FF2B5EF4-FFF2-40B4-BE49-F238E27FC236}">
                <a16:creationId xmlns:a16="http://schemas.microsoft.com/office/drawing/2014/main" id="{0C0A364C-C25B-4C40-85D4-EDA6A39BF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5B0DE7B2-6F26-4E0D-9B3F-E13CF491DA3B}"/>
              </a:ext>
            </a:extLst>
          </p:cNvPr>
          <p:cNvSpPr/>
          <p:nvPr/>
        </p:nvSpPr>
        <p:spPr>
          <a:xfrm>
            <a:off x="418579" y="63434"/>
            <a:ext cx="4801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ea typeface="Times New Roman" panose="02020603050405020304" pitchFamily="18" charset="0"/>
              </a:rPr>
              <a:t>Recomendações</a:t>
            </a:r>
            <a:endParaRPr lang="pt-BR" sz="4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531541-E7D5-4A5B-AF1A-C2EEC7094350}"/>
              </a:ext>
            </a:extLst>
          </p:cNvPr>
          <p:cNvSpPr/>
          <p:nvPr/>
        </p:nvSpPr>
        <p:spPr>
          <a:xfrm>
            <a:off x="418316" y="1357793"/>
            <a:ext cx="1102438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60400" indent="-342900" fontAlgn="base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Reforçar o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investimento público 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formação de professores principalmente em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Ciências Humanas e Linguagens e Códigos 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 áreas de pior performance (regiões norte e nordeste e algumas cidades do sul e sudeste);</a:t>
            </a:r>
          </a:p>
          <a:p>
            <a:pPr marL="660400" indent="-342900" fontAlgn="base"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342900" fontAlgn="base"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Incentivar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programas de leitura 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 as regiões do Brasil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17500" fontAlgn="base"/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</a:p>
          <a:p>
            <a:pPr marL="660400" indent="-342900" fontAlgn="base"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Universalizar o acesso à internet 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qualidade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país, bem como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facilitar a compra de computadores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criar aplicativos e materiais que estimulem o ensino e pesquisa online;</a:t>
            </a:r>
          </a:p>
          <a:p>
            <a:pPr marL="317500" fontAlgn="base"/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660400" indent="-342900" fontAlgn="base"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Adiar a realização do ENEM 2020,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visto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grande parte dos alunos do país não tem acesso à Internet 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suas residências e, portanto, não estão conseguindo acessar conteúdos educacionais em época de escolas fechadas;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DC0548D-C614-4ED5-83E5-CBA532F369CC}"/>
              </a:ext>
            </a:extLst>
          </p:cNvPr>
          <p:cNvSpPr/>
          <p:nvPr/>
        </p:nvSpPr>
        <p:spPr>
          <a:xfrm>
            <a:off x="431799" y="911518"/>
            <a:ext cx="11201401" cy="5601533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416254"/>
      </p:ext>
    </p:extLst>
  </p:cSld>
  <p:clrMapOvr>
    <a:masterClrMapping/>
  </p:clrMapOvr>
  <p:transition spd="slow">
    <p:wipe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clusão de um texto">
            <a:extLst>
              <a:ext uri="{FF2B5EF4-FFF2-40B4-BE49-F238E27FC236}">
                <a16:creationId xmlns:a16="http://schemas.microsoft.com/office/drawing/2014/main" id="{33EE9714-09E3-4781-9235-89D429112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r="10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1" name="Retângulo 260">
            <a:extLst>
              <a:ext uri="{FF2B5EF4-FFF2-40B4-BE49-F238E27FC236}">
                <a16:creationId xmlns:a16="http://schemas.microsoft.com/office/drawing/2014/main" id="{BDDB0FA5-6561-4D05-AB7D-B86B9E40F70E}"/>
              </a:ext>
            </a:extLst>
          </p:cNvPr>
          <p:cNvSpPr/>
          <p:nvPr/>
        </p:nvSpPr>
        <p:spPr>
          <a:xfrm rot="10800000">
            <a:off x="-1" y="-3"/>
            <a:ext cx="12192000" cy="6858001"/>
          </a:xfrm>
          <a:prstGeom prst="rect">
            <a:avLst/>
          </a:prstGeom>
          <a:solidFill>
            <a:srgbClr val="ECECE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9" name="Picture 8">
            <a:extLst>
              <a:ext uri="{FF2B5EF4-FFF2-40B4-BE49-F238E27FC236}">
                <a16:creationId xmlns:a16="http://schemas.microsoft.com/office/drawing/2014/main" id="{0C0A364C-C25B-4C40-85D4-EDA6A39BF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5B0DE7B2-6F26-4E0D-9B3F-E13CF491DA3B}"/>
              </a:ext>
            </a:extLst>
          </p:cNvPr>
          <p:cNvSpPr/>
          <p:nvPr/>
        </p:nvSpPr>
        <p:spPr>
          <a:xfrm>
            <a:off x="418579" y="63434"/>
            <a:ext cx="4801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ea typeface="Times New Roman" panose="02020603050405020304" pitchFamily="18" charset="0"/>
              </a:rPr>
              <a:t>Trabalhos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ea typeface="Times New Roman" panose="02020603050405020304" pitchFamily="18" charset="0"/>
              </a:rPr>
              <a:t>Futuros</a:t>
            </a:r>
            <a:endParaRPr lang="pt-BR" sz="4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4531541-E7D5-4A5B-AF1A-C2EEC7094350}"/>
              </a:ext>
            </a:extLst>
          </p:cNvPr>
          <p:cNvSpPr/>
          <p:nvPr/>
        </p:nvSpPr>
        <p:spPr>
          <a:xfrm>
            <a:off x="799707" y="1744393"/>
            <a:ext cx="1046558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Analisar o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desempenho em uma região ou estado específico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fim de direcionar melhor os recursos a nível estadual ou municipal;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Pesquisar como o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 ao transporte público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pode ajudar na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frequência dos alunos às aulas 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consequentemente ao desempenho dos mesmos</a:t>
            </a:r>
          </a:p>
          <a:p>
            <a:pPr fontAlgn="base"/>
            <a:endParaRPr lang="pt-BR" sz="20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Entender como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disponibilidade de energia elétrica 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água encanada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impactam o desempenho dos alunos</a:t>
            </a:r>
          </a:p>
          <a:p>
            <a:pPr fontAlgn="base"/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        </a:t>
            </a:r>
          </a:p>
          <a:p>
            <a:pPr marL="285750" indent="-285750" fontAlgn="base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Desenvolver um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predição 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desempenho dos alunos por área de conhecimento </a:t>
            </a:r>
            <a:r>
              <a:rPr lang="pt-BR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 de seus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socioeconômicos e localização geográfica;</a:t>
            </a:r>
            <a:b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4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DC0548D-C614-4ED5-83E5-CBA532F369CC}"/>
              </a:ext>
            </a:extLst>
          </p:cNvPr>
          <p:cNvSpPr/>
          <p:nvPr/>
        </p:nvSpPr>
        <p:spPr>
          <a:xfrm>
            <a:off x="431799" y="911518"/>
            <a:ext cx="11201401" cy="5601533"/>
          </a:xfrm>
          <a:prstGeom prst="rect">
            <a:avLst/>
          </a:prstGeom>
          <a:noFill/>
          <a:ln w="57150">
            <a:solidFill>
              <a:srgbClr val="0183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436416"/>
      </p:ext>
    </p:extLst>
  </p:cSld>
  <p:clrMapOvr>
    <a:masterClrMapping/>
  </p:clrMapOvr>
  <p:transition spd="slow">
    <p:wipe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omece com o objetivo em mente, 2º hábito, dos 7 hábitos das ...">
            <a:extLst>
              <a:ext uri="{FF2B5EF4-FFF2-40B4-BE49-F238E27FC236}">
                <a16:creationId xmlns:a16="http://schemas.microsoft.com/office/drawing/2014/main" id="{1697FDFE-8E6B-43BE-BF7D-FE12801AB5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88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511F154-3D22-41D6-BA7D-06EE152F8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349" y="1632725"/>
            <a:ext cx="9144000" cy="290051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pt-BR" sz="3600" dirty="0">
                <a:ea typeface="Times New Roman" panose="02020603050405020304" pitchFamily="18" charset="0"/>
              </a:rPr>
              <a:t>Identificar a </a:t>
            </a:r>
            <a:r>
              <a:rPr lang="pt-BR" sz="3600" b="1" dirty="0">
                <a:solidFill>
                  <a:srgbClr val="FFEDB3"/>
                </a:solidFill>
                <a:ea typeface="Times New Roman" panose="02020603050405020304" pitchFamily="18" charset="0"/>
              </a:rPr>
              <a:t>existência de uma dependência </a:t>
            </a:r>
            <a:r>
              <a:rPr lang="pt-BR" sz="3600" b="1" dirty="0" err="1">
                <a:solidFill>
                  <a:srgbClr val="FFEDB3"/>
                </a:solidFill>
                <a:ea typeface="Times New Roman" panose="02020603050405020304" pitchFamily="18" charset="0"/>
              </a:rPr>
              <a:t>geoespacial</a:t>
            </a:r>
            <a:r>
              <a:rPr lang="pt-BR" sz="3600" dirty="0">
                <a:solidFill>
                  <a:srgbClr val="FFEDB3"/>
                </a:solidFill>
                <a:ea typeface="Times New Roman" panose="02020603050405020304" pitchFamily="18" charset="0"/>
              </a:rPr>
              <a:t> </a:t>
            </a:r>
            <a:r>
              <a:rPr lang="pt-BR" sz="3600" dirty="0">
                <a:ea typeface="Times New Roman" panose="02020603050405020304" pitchFamily="18" charset="0"/>
              </a:rPr>
              <a:t>entre as notas do </a:t>
            </a:r>
            <a:r>
              <a:rPr lang="pt-BR" sz="3600" b="1" dirty="0">
                <a:solidFill>
                  <a:srgbClr val="FFEDB3"/>
                </a:solidFill>
                <a:ea typeface="Times New Roman" panose="02020603050405020304" pitchFamily="18" charset="0"/>
              </a:rPr>
              <a:t>ENEM</a:t>
            </a:r>
            <a:r>
              <a:rPr lang="pt-BR" sz="3600" dirty="0">
                <a:ea typeface="Times New Roman" panose="02020603050405020304" pitchFamily="18" charset="0"/>
              </a:rPr>
              <a:t>, o município onde os estudantes moram em todo território nacional e as </a:t>
            </a:r>
            <a:r>
              <a:rPr lang="pt-BR" sz="3600" dirty="0">
                <a:solidFill>
                  <a:srgbClr val="FFEDB3"/>
                </a:solidFill>
                <a:ea typeface="Times New Roman" panose="02020603050405020304" pitchFamily="18" charset="0"/>
              </a:rPr>
              <a:t>questões socioeconômicas </a:t>
            </a:r>
            <a:r>
              <a:rPr lang="pt-BR" sz="3600" dirty="0">
                <a:ea typeface="Times New Roman" panose="02020603050405020304" pitchFamily="18" charset="0"/>
              </a:rPr>
              <a:t>no qual esses estudantes estão inseridos</a:t>
            </a:r>
            <a:endParaRPr lang="en-US" sz="36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D6B3E0-D2DA-411A-9A02-05B055498348}"/>
              </a:ext>
            </a:extLst>
          </p:cNvPr>
          <p:cNvSpPr/>
          <p:nvPr/>
        </p:nvSpPr>
        <p:spPr>
          <a:xfrm>
            <a:off x="418579" y="448155"/>
            <a:ext cx="4801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  <a:ea typeface="Times New Roman" panose="02020603050405020304" pitchFamily="18" charset="0"/>
              </a:rPr>
              <a:t>Relevância e Objetivo</a:t>
            </a:r>
            <a:endParaRPr lang="pt-BR" sz="4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3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Trabalha com o notebook? Saiba como escolher modelos e organizar o ...">
            <a:extLst>
              <a:ext uri="{FF2B5EF4-FFF2-40B4-BE49-F238E27FC236}">
                <a16:creationId xmlns:a16="http://schemas.microsoft.com/office/drawing/2014/main" id="{E700D915-9CA0-4147-A88A-1F30BEF05D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7" b="19463"/>
          <a:stretch/>
        </p:blipFill>
        <p:spPr bwMode="auto">
          <a:xfrm>
            <a:off x="0" y="0"/>
            <a:ext cx="12158368" cy="689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tângulo 102">
            <a:extLst>
              <a:ext uri="{FF2B5EF4-FFF2-40B4-BE49-F238E27FC236}">
                <a16:creationId xmlns:a16="http://schemas.microsoft.com/office/drawing/2014/main" id="{2EFC5B9C-1E23-4482-91AC-7422996D950F}"/>
              </a:ext>
            </a:extLst>
          </p:cNvPr>
          <p:cNvSpPr/>
          <p:nvPr/>
        </p:nvSpPr>
        <p:spPr>
          <a:xfrm rot="10800000">
            <a:off x="0" y="-180754"/>
            <a:ext cx="12206418" cy="7072257"/>
          </a:xfrm>
          <a:prstGeom prst="rect">
            <a:avLst/>
          </a:prstGeom>
          <a:solidFill>
            <a:srgbClr val="ECECE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F742B9A-BB37-4EF8-BA10-9EE51E6EB2CF}"/>
              </a:ext>
            </a:extLst>
          </p:cNvPr>
          <p:cNvSpPr/>
          <p:nvPr/>
        </p:nvSpPr>
        <p:spPr>
          <a:xfrm>
            <a:off x="252457" y="2516186"/>
            <a:ext cx="2360923" cy="3898611"/>
          </a:xfrm>
          <a:prstGeom prst="roundRect">
            <a:avLst/>
          </a:prstGeom>
          <a:solidFill>
            <a:srgbClr val="ECECEC"/>
          </a:solidFill>
          <a:ln w="28575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F853D7A1-C9C9-40C9-9871-3FF1036D5C4D}"/>
              </a:ext>
            </a:extLst>
          </p:cNvPr>
          <p:cNvSpPr/>
          <p:nvPr/>
        </p:nvSpPr>
        <p:spPr>
          <a:xfrm>
            <a:off x="473862" y="2704977"/>
            <a:ext cx="1970291" cy="1080806"/>
          </a:xfrm>
          <a:prstGeom prst="roundRect">
            <a:avLst>
              <a:gd name="adj" fmla="val 23553"/>
            </a:avLst>
          </a:prstGeom>
          <a:solidFill>
            <a:srgbClr val="013E7D"/>
          </a:solidFill>
          <a:ln w="28575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3FE36E1-3F50-4E73-B419-D32346B1818A}"/>
              </a:ext>
            </a:extLst>
          </p:cNvPr>
          <p:cNvSpPr/>
          <p:nvPr/>
        </p:nvSpPr>
        <p:spPr>
          <a:xfrm>
            <a:off x="473862" y="3967871"/>
            <a:ext cx="1970291" cy="1080806"/>
          </a:xfrm>
          <a:prstGeom prst="roundRect">
            <a:avLst>
              <a:gd name="adj" fmla="val 23553"/>
            </a:avLst>
          </a:prstGeom>
          <a:solidFill>
            <a:srgbClr val="013E7D"/>
          </a:solidFill>
          <a:ln w="28575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A5500A0-46B6-404B-A1EF-147EEC07258C}"/>
              </a:ext>
            </a:extLst>
          </p:cNvPr>
          <p:cNvSpPr/>
          <p:nvPr/>
        </p:nvSpPr>
        <p:spPr>
          <a:xfrm>
            <a:off x="473862" y="5217916"/>
            <a:ext cx="1970291" cy="1080806"/>
          </a:xfrm>
          <a:prstGeom prst="roundRect">
            <a:avLst>
              <a:gd name="adj" fmla="val 23553"/>
            </a:avLst>
          </a:prstGeom>
          <a:solidFill>
            <a:srgbClr val="013E7D"/>
          </a:solidFill>
          <a:ln w="28575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06595E0-3204-4177-AED4-C8F0DE77BE4E}"/>
              </a:ext>
            </a:extLst>
          </p:cNvPr>
          <p:cNvGrpSpPr/>
          <p:nvPr/>
        </p:nvGrpSpPr>
        <p:grpSpPr>
          <a:xfrm>
            <a:off x="8314387" y="2872799"/>
            <a:ext cx="1196470" cy="745162"/>
            <a:chOff x="2982126" y="3087761"/>
            <a:chExt cx="1196470" cy="745162"/>
          </a:xfrm>
          <a:solidFill>
            <a:schemeClr val="bg1"/>
          </a:solidFill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34D49DF2-3501-4732-98E3-3708DE667EE2}"/>
                </a:ext>
              </a:extLst>
            </p:cNvPr>
            <p:cNvSpPr/>
            <p:nvPr/>
          </p:nvSpPr>
          <p:spPr>
            <a:xfrm>
              <a:off x="2982126" y="3087761"/>
              <a:ext cx="1196470" cy="745162"/>
            </a:xfrm>
            <a:prstGeom prst="roundRect">
              <a:avLst>
                <a:gd name="adj" fmla="val 23553"/>
              </a:avLst>
            </a:prstGeom>
            <a:grpFill/>
            <a:ln w="28575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7842370-A719-4507-95B2-3F10D13959F3}"/>
                </a:ext>
              </a:extLst>
            </p:cNvPr>
            <p:cNvSpPr txBox="1"/>
            <p:nvPr/>
          </p:nvSpPr>
          <p:spPr>
            <a:xfrm>
              <a:off x="3022322" y="3149307"/>
              <a:ext cx="10818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013E7D"/>
                  </a:solidFill>
                </a:rPr>
                <a:t>Agregação  por município de residência</a:t>
              </a: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0D41D98-1B34-419A-8728-4671CC7EB564}"/>
              </a:ext>
            </a:extLst>
          </p:cNvPr>
          <p:cNvSpPr txBox="1"/>
          <p:nvPr/>
        </p:nvSpPr>
        <p:spPr>
          <a:xfrm>
            <a:off x="463228" y="2704269"/>
            <a:ext cx="2010487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>
                    <a:lumMod val="95000"/>
                  </a:schemeClr>
                </a:solidFill>
              </a:rPr>
              <a:t>Nome:</a:t>
            </a:r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 MICRODADOS_ENEM_2018.csv</a:t>
            </a:r>
          </a:p>
          <a:p>
            <a:pPr algn="ctr"/>
            <a:r>
              <a:rPr lang="pt-BR" sz="1100" b="1" dirty="0">
                <a:solidFill>
                  <a:schemeClr val="bg1">
                    <a:lumMod val="95000"/>
                  </a:schemeClr>
                </a:solidFill>
              </a:rPr>
              <a:t>Shape: </a:t>
            </a:r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5,5M inscritos</a:t>
            </a:r>
          </a:p>
          <a:p>
            <a:pPr algn="ctr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137 </a:t>
            </a:r>
            <a:r>
              <a:rPr lang="pt-BR" sz="1100" dirty="0" err="1">
                <a:solidFill>
                  <a:schemeClr val="bg1">
                    <a:lumMod val="95000"/>
                  </a:schemeClr>
                </a:solidFill>
              </a:rPr>
              <a:t>features</a:t>
            </a:r>
            <a:endParaRPr lang="pt-B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pt-BR" sz="1100" b="1" dirty="0">
                <a:solidFill>
                  <a:schemeClr val="bg1">
                    <a:lumMod val="95000"/>
                  </a:schemeClr>
                </a:solidFill>
              </a:rPr>
              <a:t>Fonte: </a:t>
            </a:r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Inep </a:t>
            </a:r>
            <a:r>
              <a:rPr lang="pt-BR" sz="900" dirty="0">
                <a:solidFill>
                  <a:schemeClr val="bg1">
                    <a:lumMod val="95000"/>
                  </a:schemeClr>
                </a:solidFill>
              </a:rPr>
              <a:t>(Instituto de Estudos e Pesquisas Educacionais) </a:t>
            </a:r>
            <a:endParaRPr lang="pt-BR" sz="11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68F43A5B-B9E6-4680-8735-E01F7F141AA3}"/>
              </a:ext>
            </a:extLst>
          </p:cNvPr>
          <p:cNvGrpSpPr/>
          <p:nvPr/>
        </p:nvGrpSpPr>
        <p:grpSpPr>
          <a:xfrm>
            <a:off x="2883077" y="2872799"/>
            <a:ext cx="1571958" cy="745162"/>
            <a:chOff x="2982126" y="3087761"/>
            <a:chExt cx="1196470" cy="745162"/>
          </a:xfrm>
          <a:solidFill>
            <a:schemeClr val="bg1"/>
          </a:solidFill>
        </p:grpSpPr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1E5F48FF-87A9-4249-B882-25003AFA39BE}"/>
                </a:ext>
              </a:extLst>
            </p:cNvPr>
            <p:cNvSpPr/>
            <p:nvPr/>
          </p:nvSpPr>
          <p:spPr>
            <a:xfrm>
              <a:off x="2982126" y="3087761"/>
              <a:ext cx="1196470" cy="745162"/>
            </a:xfrm>
            <a:prstGeom prst="roundRect">
              <a:avLst>
                <a:gd name="adj" fmla="val 23553"/>
              </a:avLst>
            </a:prstGeom>
            <a:grpFill/>
            <a:ln w="28575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92257661-C7B3-43E6-95F5-3EC67AF63FED}"/>
                </a:ext>
              </a:extLst>
            </p:cNvPr>
            <p:cNvSpPr txBox="1"/>
            <p:nvPr/>
          </p:nvSpPr>
          <p:spPr>
            <a:xfrm>
              <a:off x="3039439" y="3140926"/>
              <a:ext cx="10818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013E7D"/>
                  </a:solidFill>
                </a:rPr>
                <a:t>Apenas presentes em todas as provas</a:t>
              </a:r>
            </a:p>
            <a:p>
              <a:pPr algn="ctr"/>
              <a:r>
                <a:rPr lang="pt-BR" sz="1200" dirty="0">
                  <a:solidFill>
                    <a:srgbClr val="013E7D"/>
                  </a:solidFill>
                </a:rPr>
                <a:t>(3,9M inscritos)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9FFE42EE-E2C5-4259-B9BE-48814B4C674B}"/>
              </a:ext>
            </a:extLst>
          </p:cNvPr>
          <p:cNvGrpSpPr/>
          <p:nvPr/>
        </p:nvGrpSpPr>
        <p:grpSpPr>
          <a:xfrm>
            <a:off x="4736405" y="2872567"/>
            <a:ext cx="1571958" cy="745162"/>
            <a:chOff x="2982126" y="3087761"/>
            <a:chExt cx="1196470" cy="745162"/>
          </a:xfrm>
          <a:solidFill>
            <a:schemeClr val="bg1"/>
          </a:solidFill>
        </p:grpSpPr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id="{F1DCC659-921B-48C8-B855-3739D7DD2830}"/>
                </a:ext>
              </a:extLst>
            </p:cNvPr>
            <p:cNvSpPr/>
            <p:nvPr/>
          </p:nvSpPr>
          <p:spPr>
            <a:xfrm>
              <a:off x="2982126" y="3087761"/>
              <a:ext cx="1196470" cy="745162"/>
            </a:xfrm>
            <a:prstGeom prst="roundRect">
              <a:avLst>
                <a:gd name="adj" fmla="val 23553"/>
              </a:avLst>
            </a:prstGeom>
            <a:grpFill/>
            <a:ln w="28575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B36C5DE5-AF66-46D6-95C0-3FD4CFE19A84}"/>
                </a:ext>
              </a:extLst>
            </p:cNvPr>
            <p:cNvSpPr txBox="1"/>
            <p:nvPr/>
          </p:nvSpPr>
          <p:spPr>
            <a:xfrm>
              <a:off x="3039439" y="3162192"/>
              <a:ext cx="10818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013E7D"/>
                  </a:solidFill>
                </a:rPr>
                <a:t>Seleção das </a:t>
              </a:r>
              <a:r>
                <a:rPr lang="pt-BR" sz="1200" dirty="0" err="1">
                  <a:solidFill>
                    <a:srgbClr val="013E7D"/>
                  </a:solidFill>
                </a:rPr>
                <a:t>features</a:t>
              </a:r>
              <a:endParaRPr lang="pt-BR" sz="1200" dirty="0">
                <a:solidFill>
                  <a:srgbClr val="013E7D"/>
                </a:solidFill>
              </a:endParaRPr>
            </a:p>
            <a:p>
              <a:pPr algn="ctr"/>
              <a:r>
                <a:rPr lang="pt-BR" sz="1200" dirty="0">
                  <a:solidFill>
                    <a:srgbClr val="013E7D"/>
                  </a:solidFill>
                </a:rPr>
                <a:t>(38 </a:t>
              </a:r>
              <a:r>
                <a:rPr lang="pt-BR" sz="1200" dirty="0" err="1">
                  <a:solidFill>
                    <a:srgbClr val="013E7D"/>
                  </a:solidFill>
                </a:rPr>
                <a:t>features</a:t>
              </a:r>
              <a:r>
                <a:rPr lang="pt-BR" sz="1200" dirty="0">
                  <a:solidFill>
                    <a:srgbClr val="013E7D"/>
                  </a:solidFill>
                </a:rPr>
                <a:t>)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C3F5A495-9089-4289-89CF-6430FF21DD63}"/>
              </a:ext>
            </a:extLst>
          </p:cNvPr>
          <p:cNvGrpSpPr/>
          <p:nvPr/>
        </p:nvGrpSpPr>
        <p:grpSpPr>
          <a:xfrm>
            <a:off x="6525937" y="2872567"/>
            <a:ext cx="1571958" cy="745162"/>
            <a:chOff x="2982126" y="3087761"/>
            <a:chExt cx="1196470" cy="745162"/>
          </a:xfrm>
          <a:solidFill>
            <a:schemeClr val="bg1"/>
          </a:solidFill>
        </p:grpSpPr>
        <p:sp>
          <p:nvSpPr>
            <p:cNvPr id="68" name="Retângulo: Cantos Arredondados 67">
              <a:extLst>
                <a:ext uri="{FF2B5EF4-FFF2-40B4-BE49-F238E27FC236}">
                  <a16:creationId xmlns:a16="http://schemas.microsoft.com/office/drawing/2014/main" id="{9188ED2D-BD53-40B3-B839-B70592A83E97}"/>
                </a:ext>
              </a:extLst>
            </p:cNvPr>
            <p:cNvSpPr/>
            <p:nvPr/>
          </p:nvSpPr>
          <p:spPr>
            <a:xfrm>
              <a:off x="2982126" y="3087761"/>
              <a:ext cx="1196470" cy="745162"/>
            </a:xfrm>
            <a:prstGeom prst="roundRect">
              <a:avLst>
                <a:gd name="adj" fmla="val 23553"/>
              </a:avLst>
            </a:prstGeom>
            <a:grpFill/>
            <a:ln w="28575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CCF4BB2F-5C28-41A5-A0BB-D596A0FE89AC}"/>
                </a:ext>
              </a:extLst>
            </p:cNvPr>
            <p:cNvSpPr txBox="1"/>
            <p:nvPr/>
          </p:nvSpPr>
          <p:spPr>
            <a:xfrm>
              <a:off x="3048173" y="3258044"/>
              <a:ext cx="108184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 err="1">
                  <a:solidFill>
                    <a:srgbClr val="013E7D"/>
                  </a:solidFill>
                </a:rPr>
                <a:t>Feature</a:t>
              </a:r>
              <a:r>
                <a:rPr lang="pt-BR" sz="1200" dirty="0">
                  <a:solidFill>
                    <a:srgbClr val="013E7D"/>
                  </a:solidFill>
                </a:rPr>
                <a:t> </a:t>
              </a:r>
              <a:r>
                <a:rPr lang="pt-BR" sz="1200" dirty="0" err="1">
                  <a:solidFill>
                    <a:srgbClr val="013E7D"/>
                  </a:solidFill>
                </a:rPr>
                <a:t>Engineering</a:t>
              </a:r>
              <a:endParaRPr lang="pt-BR" sz="1200" dirty="0">
                <a:solidFill>
                  <a:srgbClr val="013E7D"/>
                </a:solidFill>
              </a:endParaRPr>
            </a:p>
            <a:p>
              <a:pPr algn="ctr"/>
              <a:r>
                <a:rPr lang="pt-BR" sz="1200" dirty="0">
                  <a:solidFill>
                    <a:srgbClr val="013E7D"/>
                  </a:solidFill>
                </a:rPr>
                <a:t>(135)</a:t>
              </a:r>
            </a:p>
          </p:txBody>
        </p:sp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9CAFE27-1EA1-4EAF-80C3-454DB1E4D321}"/>
              </a:ext>
            </a:extLst>
          </p:cNvPr>
          <p:cNvSpPr txBox="1"/>
          <p:nvPr/>
        </p:nvSpPr>
        <p:spPr>
          <a:xfrm>
            <a:off x="6289138" y="2029453"/>
            <a:ext cx="22041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100" dirty="0" err="1">
                <a:solidFill>
                  <a:srgbClr val="013E7D"/>
                </a:solidFill>
              </a:rPr>
              <a:t>Features</a:t>
            </a:r>
            <a:r>
              <a:rPr lang="pt-BR" sz="1100" dirty="0">
                <a:solidFill>
                  <a:srgbClr val="013E7D"/>
                </a:solidFill>
              </a:rPr>
              <a:t> categóricas transformadas em numéricas;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100" dirty="0" err="1">
                <a:solidFill>
                  <a:srgbClr val="013E7D"/>
                </a:solidFill>
              </a:rPr>
              <a:t>Features</a:t>
            </a:r>
            <a:r>
              <a:rPr lang="pt-BR" sz="1100" dirty="0">
                <a:solidFill>
                  <a:srgbClr val="013E7D"/>
                </a:solidFill>
              </a:rPr>
              <a:t> numéricas transformadas em categóricas;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046E4B4F-FAC6-4C9A-BCC1-7D00E6809F33}"/>
              </a:ext>
            </a:extLst>
          </p:cNvPr>
          <p:cNvSpPr txBox="1"/>
          <p:nvPr/>
        </p:nvSpPr>
        <p:spPr>
          <a:xfrm>
            <a:off x="8350182" y="2087307"/>
            <a:ext cx="26744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100" dirty="0" err="1">
                <a:solidFill>
                  <a:srgbClr val="013E7D"/>
                </a:solidFill>
              </a:rPr>
              <a:t>Features</a:t>
            </a:r>
            <a:r>
              <a:rPr lang="pt-BR" sz="1100" dirty="0">
                <a:solidFill>
                  <a:srgbClr val="013E7D"/>
                </a:solidFill>
              </a:rPr>
              <a:t> categóricas transformadas em % (porcentagens);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100" dirty="0" err="1">
                <a:solidFill>
                  <a:srgbClr val="013E7D"/>
                </a:solidFill>
              </a:rPr>
              <a:t>Features</a:t>
            </a:r>
            <a:r>
              <a:rPr lang="pt-BR" sz="1100" dirty="0">
                <a:solidFill>
                  <a:srgbClr val="013E7D"/>
                </a:solidFill>
              </a:rPr>
              <a:t> numéricas transformadas em: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rgbClr val="013E7D"/>
                </a:solidFill>
              </a:rPr>
              <a:t>Média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rgbClr val="013E7D"/>
                </a:solidFill>
              </a:rPr>
              <a:t>Mediana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rgbClr val="013E7D"/>
                </a:solidFill>
              </a:rPr>
              <a:t>Desvio Padrão;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81BC5E8B-6BC3-43B2-875A-A19BC8550D8A}"/>
              </a:ext>
            </a:extLst>
          </p:cNvPr>
          <p:cNvSpPr txBox="1"/>
          <p:nvPr/>
        </p:nvSpPr>
        <p:spPr>
          <a:xfrm>
            <a:off x="4526550" y="2011970"/>
            <a:ext cx="1856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100" dirty="0">
                <a:solidFill>
                  <a:srgbClr val="013E7D"/>
                </a:solidFill>
              </a:rPr>
              <a:t>Análise manual das </a:t>
            </a:r>
            <a:r>
              <a:rPr lang="pt-BR" sz="1100" dirty="0" err="1">
                <a:solidFill>
                  <a:srgbClr val="013E7D"/>
                </a:solidFill>
              </a:rPr>
              <a:t>features</a:t>
            </a:r>
            <a:r>
              <a:rPr lang="pt-BR" sz="1100" dirty="0">
                <a:solidFill>
                  <a:srgbClr val="013E7D"/>
                </a:solidFill>
              </a:rPr>
              <a:t> que apresentam maior relevância dentro do escopo do projeto.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190226F-F641-4AE3-A691-FAC3E2770A10}"/>
              </a:ext>
            </a:extLst>
          </p:cNvPr>
          <p:cNvSpPr txBox="1"/>
          <p:nvPr/>
        </p:nvSpPr>
        <p:spPr>
          <a:xfrm>
            <a:off x="2887558" y="2384551"/>
            <a:ext cx="1702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100" dirty="0">
                <a:solidFill>
                  <a:srgbClr val="013E7D"/>
                </a:solidFill>
              </a:rPr>
              <a:t>Filtro dos campos TP_PRESENCA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D712253-B631-4C75-A3E3-64FBA4EC1D34}"/>
              </a:ext>
            </a:extLst>
          </p:cNvPr>
          <p:cNvSpPr txBox="1"/>
          <p:nvPr/>
        </p:nvSpPr>
        <p:spPr>
          <a:xfrm>
            <a:off x="448940" y="5216865"/>
            <a:ext cx="207893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>
                    <a:lumMod val="95000"/>
                  </a:schemeClr>
                </a:solidFill>
              </a:rPr>
              <a:t>Nome: </a:t>
            </a:r>
          </a:p>
          <a:p>
            <a:pPr algn="ctr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BRMUE250GC_SIR.shp</a:t>
            </a:r>
          </a:p>
          <a:p>
            <a:pPr algn="ctr"/>
            <a:r>
              <a:rPr lang="pt-BR" sz="1100" b="1" dirty="0">
                <a:solidFill>
                  <a:schemeClr val="bg1">
                    <a:lumMod val="95000"/>
                  </a:schemeClr>
                </a:solidFill>
              </a:rPr>
              <a:t>Shape:</a:t>
            </a:r>
          </a:p>
          <a:p>
            <a:pPr algn="ctr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5571  municípios</a:t>
            </a:r>
          </a:p>
          <a:p>
            <a:pPr algn="r"/>
            <a:r>
              <a:rPr lang="pt-BR" sz="1050" dirty="0">
                <a:solidFill>
                  <a:schemeClr val="bg1">
                    <a:lumMod val="95000"/>
                  </a:schemeClr>
                </a:solidFill>
              </a:rPr>
              <a:t>3 </a:t>
            </a:r>
            <a:r>
              <a:rPr lang="pt-BR" sz="1050" dirty="0" err="1">
                <a:solidFill>
                  <a:schemeClr val="bg1">
                    <a:lumMod val="95000"/>
                  </a:schemeClr>
                </a:solidFill>
              </a:rPr>
              <a:t>eatures</a:t>
            </a:r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800" dirty="0">
                <a:solidFill>
                  <a:schemeClr val="bg1">
                    <a:lumMod val="95000"/>
                  </a:schemeClr>
                </a:solidFill>
              </a:rPr>
              <a:t>(Nome, Código, </a:t>
            </a:r>
            <a:r>
              <a:rPr lang="pt-BR" sz="800" dirty="0" err="1">
                <a:solidFill>
                  <a:schemeClr val="bg1">
                    <a:lumMod val="95000"/>
                  </a:schemeClr>
                </a:solidFill>
              </a:rPr>
              <a:t>geometry</a:t>
            </a:r>
            <a:r>
              <a:rPr lang="pt-BR" sz="8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algn="ctr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F</a:t>
            </a:r>
            <a:r>
              <a:rPr lang="pt-BR" sz="1200" dirty="0">
                <a:solidFill>
                  <a:schemeClr val="bg1">
                    <a:lumMod val="95000"/>
                  </a:schemeClr>
                </a:solidFill>
              </a:rPr>
              <a:t>onte</a:t>
            </a:r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: IBGE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C26DBE0D-1DC3-48B8-93EF-7B654DC65152}"/>
              </a:ext>
            </a:extLst>
          </p:cNvPr>
          <p:cNvSpPr txBox="1"/>
          <p:nvPr/>
        </p:nvSpPr>
        <p:spPr>
          <a:xfrm>
            <a:off x="433666" y="3995492"/>
            <a:ext cx="20104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chemeClr val="bg1">
                    <a:lumMod val="95000"/>
                  </a:schemeClr>
                </a:solidFill>
              </a:rPr>
              <a:t>Nome:</a:t>
            </a:r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 INDICES_AGREGADOS.xlsx</a:t>
            </a:r>
          </a:p>
          <a:p>
            <a:pPr algn="ctr"/>
            <a:r>
              <a:rPr lang="pt-BR" sz="1100" b="1" dirty="0">
                <a:solidFill>
                  <a:schemeClr val="bg1">
                    <a:lumMod val="95000"/>
                  </a:schemeClr>
                </a:solidFill>
              </a:rPr>
              <a:t>Shape:</a:t>
            </a:r>
          </a:p>
          <a:p>
            <a:pPr algn="ctr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5566 municípios</a:t>
            </a:r>
          </a:p>
          <a:p>
            <a:pPr algn="ctr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16 </a:t>
            </a:r>
            <a:r>
              <a:rPr lang="pt-BR" sz="1100" dirty="0" err="1">
                <a:solidFill>
                  <a:schemeClr val="bg1">
                    <a:lumMod val="95000"/>
                  </a:schemeClr>
                </a:solidFill>
              </a:rPr>
              <a:t>features</a:t>
            </a:r>
            <a:endParaRPr lang="pt-BR" sz="11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pt-BR" sz="1100" dirty="0">
                <a:solidFill>
                  <a:schemeClr val="bg1">
                    <a:lumMod val="95000"/>
                  </a:schemeClr>
                </a:solidFill>
              </a:rPr>
              <a:t>Fonte: </a:t>
            </a:r>
            <a:r>
              <a:rPr lang="pt-BR" sz="900" dirty="0">
                <a:solidFill>
                  <a:schemeClr val="bg1"/>
                </a:solidFill>
              </a:rPr>
              <a:t>http://atlasbrasil.org.br/</a:t>
            </a:r>
            <a:endParaRPr lang="pt-BR" sz="1100" dirty="0">
              <a:solidFill>
                <a:schemeClr val="bg1"/>
              </a:solidFill>
            </a:endParaRP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8DCE178D-497C-436A-B79E-DA50354A2D0B}"/>
              </a:ext>
            </a:extLst>
          </p:cNvPr>
          <p:cNvGrpSpPr/>
          <p:nvPr/>
        </p:nvGrpSpPr>
        <p:grpSpPr>
          <a:xfrm>
            <a:off x="8493317" y="4093174"/>
            <a:ext cx="846907" cy="745162"/>
            <a:chOff x="2982126" y="3087761"/>
            <a:chExt cx="1196470" cy="745162"/>
          </a:xfrm>
          <a:solidFill>
            <a:schemeClr val="bg1"/>
          </a:solidFill>
        </p:grpSpPr>
        <p:sp>
          <p:nvSpPr>
            <p:cNvPr id="78" name="Retângulo: Cantos Arredondados 77">
              <a:extLst>
                <a:ext uri="{FF2B5EF4-FFF2-40B4-BE49-F238E27FC236}">
                  <a16:creationId xmlns:a16="http://schemas.microsoft.com/office/drawing/2014/main" id="{7E19C128-6784-420D-A616-62C66EDFAD76}"/>
                </a:ext>
              </a:extLst>
            </p:cNvPr>
            <p:cNvSpPr/>
            <p:nvPr/>
          </p:nvSpPr>
          <p:spPr>
            <a:xfrm>
              <a:off x="2982126" y="3087761"/>
              <a:ext cx="1196470" cy="745162"/>
            </a:xfrm>
            <a:prstGeom prst="roundRect">
              <a:avLst>
                <a:gd name="adj" fmla="val 23553"/>
              </a:avLst>
            </a:prstGeom>
            <a:grpFill/>
            <a:ln w="28575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F1215C97-B058-4DAA-BE7B-D91C02619098}"/>
                </a:ext>
              </a:extLst>
            </p:cNvPr>
            <p:cNvSpPr txBox="1"/>
            <p:nvPr/>
          </p:nvSpPr>
          <p:spPr>
            <a:xfrm>
              <a:off x="3045701" y="3229509"/>
              <a:ext cx="108184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013E7D"/>
                  </a:solidFill>
                </a:rPr>
                <a:t>Junção da bases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2EB26588-AFC3-47D4-8225-BF86E0C58F4E}"/>
              </a:ext>
            </a:extLst>
          </p:cNvPr>
          <p:cNvGrpSpPr/>
          <p:nvPr/>
        </p:nvGrpSpPr>
        <p:grpSpPr>
          <a:xfrm>
            <a:off x="9760256" y="4093567"/>
            <a:ext cx="1196470" cy="745162"/>
            <a:chOff x="2982126" y="3087761"/>
            <a:chExt cx="1196470" cy="745162"/>
          </a:xfrm>
        </p:grpSpPr>
        <p:sp>
          <p:nvSpPr>
            <p:cNvPr id="81" name="Retângulo: Cantos Arredondados 80">
              <a:extLst>
                <a:ext uri="{FF2B5EF4-FFF2-40B4-BE49-F238E27FC236}">
                  <a16:creationId xmlns:a16="http://schemas.microsoft.com/office/drawing/2014/main" id="{C0187F92-32C2-4314-9162-EBD76C2A4636}"/>
                </a:ext>
              </a:extLst>
            </p:cNvPr>
            <p:cNvSpPr/>
            <p:nvPr/>
          </p:nvSpPr>
          <p:spPr>
            <a:xfrm>
              <a:off x="2982126" y="3087761"/>
              <a:ext cx="1196470" cy="745162"/>
            </a:xfrm>
            <a:prstGeom prst="roundRect">
              <a:avLst>
                <a:gd name="adj" fmla="val 23553"/>
              </a:avLst>
            </a:prstGeom>
            <a:solidFill>
              <a:schemeClr val="bg1"/>
            </a:solidFill>
            <a:ln w="28575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7BE3E235-3257-459E-8A95-26DCEE72DEAE}"/>
                </a:ext>
              </a:extLst>
            </p:cNvPr>
            <p:cNvSpPr txBox="1"/>
            <p:nvPr/>
          </p:nvSpPr>
          <p:spPr>
            <a:xfrm>
              <a:off x="3032955" y="3213105"/>
              <a:ext cx="10818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013E7D"/>
                  </a:solidFill>
                </a:rPr>
                <a:t>Imputação de valores nulos</a:t>
              </a:r>
            </a:p>
          </p:txBody>
        </p:sp>
      </p:grp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6CD7BAC-9E00-429E-8AE0-45119A9AB191}"/>
              </a:ext>
            </a:extLst>
          </p:cNvPr>
          <p:cNvCxnSpPr>
            <a:cxnSpLocks/>
            <a:stCxn id="50" idx="3"/>
            <a:endCxn id="56" idx="1"/>
          </p:cNvCxnSpPr>
          <p:nvPr/>
        </p:nvCxnSpPr>
        <p:spPr>
          <a:xfrm flipV="1">
            <a:off x="2473715" y="3245380"/>
            <a:ext cx="409362" cy="9040"/>
          </a:xfrm>
          <a:prstGeom prst="straightConnector1">
            <a:avLst/>
          </a:prstGeom>
          <a:ln w="28575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29F75CBD-7905-4D8D-B887-86E32C52C6A6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 flipV="1">
            <a:off x="4455035" y="3245148"/>
            <a:ext cx="281370" cy="232"/>
          </a:xfrm>
          <a:prstGeom prst="straightConnector1">
            <a:avLst/>
          </a:prstGeom>
          <a:ln w="28575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376964C7-6A2C-4DD4-A692-1635E40D2A8C}"/>
              </a:ext>
            </a:extLst>
          </p:cNvPr>
          <p:cNvCxnSpPr>
            <a:cxnSpLocks/>
            <a:stCxn id="64" idx="3"/>
            <a:endCxn id="68" idx="1"/>
          </p:cNvCxnSpPr>
          <p:nvPr/>
        </p:nvCxnSpPr>
        <p:spPr>
          <a:xfrm>
            <a:off x="6308363" y="3245148"/>
            <a:ext cx="217574" cy="0"/>
          </a:xfrm>
          <a:prstGeom prst="straightConnector1">
            <a:avLst/>
          </a:prstGeom>
          <a:ln w="28575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4F34D1AF-E3F9-4E6B-9224-8F2B1DFF128E}"/>
              </a:ext>
            </a:extLst>
          </p:cNvPr>
          <p:cNvCxnSpPr>
            <a:cxnSpLocks/>
            <a:stCxn id="68" idx="3"/>
            <a:endCxn id="49" idx="1"/>
          </p:cNvCxnSpPr>
          <p:nvPr/>
        </p:nvCxnSpPr>
        <p:spPr>
          <a:xfrm>
            <a:off x="8097895" y="3245148"/>
            <a:ext cx="216492" cy="232"/>
          </a:xfrm>
          <a:prstGeom prst="straightConnector1">
            <a:avLst/>
          </a:prstGeom>
          <a:ln w="28575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6B84A9C-E290-4D1D-A0DB-1E4B95B2FDBC}"/>
              </a:ext>
            </a:extLst>
          </p:cNvPr>
          <p:cNvCxnSpPr>
            <a:cxnSpLocks/>
            <a:stCxn id="49" idx="2"/>
            <a:endCxn id="78" idx="0"/>
          </p:cNvCxnSpPr>
          <p:nvPr/>
        </p:nvCxnSpPr>
        <p:spPr>
          <a:xfrm>
            <a:off x="8912622" y="3617961"/>
            <a:ext cx="4149" cy="475213"/>
          </a:xfrm>
          <a:prstGeom prst="straightConnector1">
            <a:avLst/>
          </a:prstGeom>
          <a:ln w="28575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03635C39-821A-4D6E-BF9D-D2335DAE94D9}"/>
              </a:ext>
            </a:extLst>
          </p:cNvPr>
          <p:cNvCxnSpPr>
            <a:cxnSpLocks/>
          </p:cNvCxnSpPr>
          <p:nvPr/>
        </p:nvCxnSpPr>
        <p:spPr>
          <a:xfrm>
            <a:off x="2468951" y="4460843"/>
            <a:ext cx="6018016" cy="4912"/>
          </a:xfrm>
          <a:prstGeom prst="straightConnector1">
            <a:avLst/>
          </a:prstGeom>
          <a:ln w="28575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: Angulado 94">
            <a:extLst>
              <a:ext uri="{FF2B5EF4-FFF2-40B4-BE49-F238E27FC236}">
                <a16:creationId xmlns:a16="http://schemas.microsoft.com/office/drawing/2014/main" id="{FF875F20-08BD-49CF-B867-FA1C760E54AA}"/>
              </a:ext>
            </a:extLst>
          </p:cNvPr>
          <p:cNvCxnSpPr>
            <a:cxnSpLocks/>
            <a:stCxn id="75" idx="3"/>
            <a:endCxn id="78" idx="2"/>
          </p:cNvCxnSpPr>
          <p:nvPr/>
        </p:nvCxnSpPr>
        <p:spPr>
          <a:xfrm flipV="1">
            <a:off x="2527879" y="4838336"/>
            <a:ext cx="6388892" cy="940221"/>
          </a:xfrm>
          <a:prstGeom prst="bentConnector2">
            <a:avLst/>
          </a:prstGeom>
          <a:ln w="28575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41817CC0-D6E2-4BD7-A666-2A994EEB5312}"/>
              </a:ext>
            </a:extLst>
          </p:cNvPr>
          <p:cNvCxnSpPr>
            <a:cxnSpLocks/>
            <a:stCxn id="78" idx="3"/>
            <a:endCxn id="81" idx="1"/>
          </p:cNvCxnSpPr>
          <p:nvPr/>
        </p:nvCxnSpPr>
        <p:spPr>
          <a:xfrm>
            <a:off x="9340224" y="4465755"/>
            <a:ext cx="420032" cy="393"/>
          </a:xfrm>
          <a:prstGeom prst="straightConnector1">
            <a:avLst/>
          </a:prstGeom>
          <a:ln w="28575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de Seta Reta 101">
            <a:extLst>
              <a:ext uri="{FF2B5EF4-FFF2-40B4-BE49-F238E27FC236}">
                <a16:creationId xmlns:a16="http://schemas.microsoft.com/office/drawing/2014/main" id="{7199DE53-0B5C-48C2-98B0-D3795845E46D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10956726" y="4449743"/>
            <a:ext cx="396000" cy="0"/>
          </a:xfrm>
          <a:prstGeom prst="straightConnector1">
            <a:avLst/>
          </a:prstGeom>
          <a:ln w="28575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99548E48-404F-4997-94A9-85703CA7269F}"/>
              </a:ext>
            </a:extLst>
          </p:cNvPr>
          <p:cNvSpPr/>
          <p:nvPr/>
        </p:nvSpPr>
        <p:spPr>
          <a:xfrm>
            <a:off x="644854" y="2185550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i="1" dirty="0">
                <a:solidFill>
                  <a:srgbClr val="013E7D"/>
                </a:solidFill>
              </a:rPr>
              <a:t>Bases de Dados</a:t>
            </a:r>
            <a:endParaRPr lang="pt-BR" b="1" dirty="0">
              <a:solidFill>
                <a:srgbClr val="013E7D"/>
              </a:solidFill>
            </a:endParaRPr>
          </a:p>
        </p:txBody>
      </p:sp>
      <p:pic>
        <p:nvPicPr>
          <p:cNvPr id="109" name="Imagem 10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D1E9312-F0A9-4AE9-8EF9-6EBD1B59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37" y="4617076"/>
            <a:ext cx="261920" cy="261920"/>
          </a:xfrm>
          <a:prstGeom prst="rect">
            <a:avLst/>
          </a:prstGeom>
        </p:spPr>
      </p:pic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9570AF4D-7AB0-4BA1-84F9-3558FCE356B2}"/>
              </a:ext>
            </a:extLst>
          </p:cNvPr>
          <p:cNvGrpSpPr/>
          <p:nvPr/>
        </p:nvGrpSpPr>
        <p:grpSpPr>
          <a:xfrm>
            <a:off x="2348457" y="3861471"/>
            <a:ext cx="4590548" cy="2717900"/>
            <a:chOff x="2348457" y="4074131"/>
            <a:chExt cx="4590548" cy="2717900"/>
          </a:xfrm>
        </p:grpSpPr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453D3446-C243-4918-9AC1-8F74E32F3730}"/>
                </a:ext>
              </a:extLst>
            </p:cNvPr>
            <p:cNvGrpSpPr/>
            <p:nvPr/>
          </p:nvGrpSpPr>
          <p:grpSpPr>
            <a:xfrm>
              <a:off x="3395360" y="4074131"/>
              <a:ext cx="3543645" cy="2717900"/>
              <a:chOff x="-4304737" y="461004"/>
              <a:chExt cx="3543645" cy="2717900"/>
            </a:xfrm>
          </p:grpSpPr>
          <p:sp>
            <p:nvSpPr>
              <p:cNvPr id="110" name="Retângulo: Cantos Arredondados 109">
                <a:extLst>
                  <a:ext uri="{FF2B5EF4-FFF2-40B4-BE49-F238E27FC236}">
                    <a16:creationId xmlns:a16="http://schemas.microsoft.com/office/drawing/2014/main" id="{50F82550-A176-49D8-957E-B0163BE0071C}"/>
                  </a:ext>
                </a:extLst>
              </p:cNvPr>
              <p:cNvSpPr/>
              <p:nvPr/>
            </p:nvSpPr>
            <p:spPr>
              <a:xfrm>
                <a:off x="-4304737" y="461004"/>
                <a:ext cx="3528042" cy="2717900"/>
              </a:xfrm>
              <a:prstGeom prst="roundRect">
                <a:avLst>
                  <a:gd name="adj" fmla="val 7278"/>
                </a:avLst>
              </a:prstGeom>
              <a:solidFill>
                <a:schemeClr val="bg1"/>
              </a:solidFill>
              <a:ln w="19050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ctangle 1">
                <a:extLst>
                  <a:ext uri="{FF2B5EF4-FFF2-40B4-BE49-F238E27FC236}">
                    <a16:creationId xmlns:a16="http://schemas.microsoft.com/office/drawing/2014/main" id="{18ED4FE2-36AC-481D-9E2F-39D95C640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184957" y="502085"/>
                <a:ext cx="3423865" cy="26161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'Índice de </a:t>
                </a:r>
                <a:r>
                  <a:rPr kumimoji="0" lang="pt-BR" altLang="pt-BR" sz="1000" i="0" u="none" strike="noStrike" cap="none" normalizeH="0" baseline="0" dirty="0" err="1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Theil</a:t>
                </a: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 - L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'Índice de Gini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'% da população em domicílios com água encanada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'% da população em domicílios com banheiro e água encanada 2010’,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'% da população em domicílios com coleta de lixo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'% da população em domicílios com energia elétrica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'% de pessoas em domicílios com paredes inadequadas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'% de pessoas em domicílios com abastecimento de água e esgotamento sanitário inadequados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'População total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'IDHM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'IDHM Renda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'IDHM Longevidade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'IDHM Educação 2010’, 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'Renda per capita 2010’;</a:t>
                </a:r>
              </a:p>
              <a:p>
                <a:pPr marL="228600" marR="0" lvl="0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</a:pPr>
                <a:r>
                  <a:rPr lang="pt-BR" altLang="pt-BR" sz="1000" dirty="0">
                    <a:solidFill>
                      <a:srgbClr val="FF6600"/>
                    </a:solidFill>
                  </a:rPr>
                  <a:t>IFDM;</a:t>
                </a:r>
                <a:r>
                  <a:rPr kumimoji="0" lang="pt-BR" altLang="pt-BR" sz="1000" i="0" u="none" strike="noStrike" cap="none" normalizeH="0" baseline="0" dirty="0">
                    <a:ln>
                      <a:noFill/>
                    </a:ln>
                    <a:solidFill>
                      <a:srgbClr val="FF6600"/>
                    </a:solidFill>
                    <a:effectLst/>
                  </a:rPr>
                  <a:t> </a:t>
                </a:r>
                <a:endParaRPr kumimoji="0" lang="pt-BR" altLang="pt-BR" sz="2000" i="0" u="none" strike="noStrike" cap="none" normalizeH="0" baseline="0" dirty="0">
                  <a:ln>
                    <a:noFill/>
                  </a:ln>
                  <a:solidFill>
                    <a:srgbClr val="FF6600"/>
                  </a:solidFill>
                  <a:effectLst/>
                </a:endParaRPr>
              </a:p>
            </p:txBody>
          </p:sp>
        </p:grpSp>
        <p:cxnSp>
          <p:nvCxnSpPr>
            <p:cNvPr id="113" name="Conector: Angulado 112">
              <a:extLst>
                <a:ext uri="{FF2B5EF4-FFF2-40B4-BE49-F238E27FC236}">
                  <a16:creationId xmlns:a16="http://schemas.microsoft.com/office/drawing/2014/main" id="{A1CA1ED4-6332-487F-932B-399F2EC2FD05}"/>
                </a:ext>
              </a:extLst>
            </p:cNvPr>
            <p:cNvCxnSpPr>
              <a:cxnSpLocks/>
              <a:stCxn id="109" idx="3"/>
              <a:endCxn id="110" idx="1"/>
            </p:cNvCxnSpPr>
            <p:nvPr/>
          </p:nvCxnSpPr>
          <p:spPr>
            <a:xfrm>
              <a:off x="2348457" y="4950063"/>
              <a:ext cx="1046903" cy="483018"/>
            </a:xfrm>
            <a:prstGeom prst="bentConnector3">
              <a:avLst/>
            </a:prstGeom>
            <a:ln w="19050"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Imagem 116" descr="Imagem de vídeo game&#10;&#10;Descrição gerada automaticamente">
            <a:extLst>
              <a:ext uri="{FF2B5EF4-FFF2-40B4-BE49-F238E27FC236}">
                <a16:creationId xmlns:a16="http://schemas.microsoft.com/office/drawing/2014/main" id="{56A45313-E937-4123-9015-06D283DDB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312" y="4122431"/>
            <a:ext cx="689105" cy="689105"/>
          </a:xfrm>
          <a:prstGeom prst="rect">
            <a:avLst/>
          </a:prstGeom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40E793AD-378C-47EA-8649-C1FEC24C2906}"/>
              </a:ext>
            </a:extLst>
          </p:cNvPr>
          <p:cNvSpPr txBox="1"/>
          <p:nvPr/>
        </p:nvSpPr>
        <p:spPr>
          <a:xfrm>
            <a:off x="9550240" y="5321845"/>
            <a:ext cx="2681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1200" dirty="0">
                <a:solidFill>
                  <a:srgbClr val="013E7D"/>
                </a:solidFill>
              </a:rPr>
              <a:t>154 </a:t>
            </a:r>
            <a:r>
              <a:rPr lang="pt-BR" sz="1200" dirty="0" err="1">
                <a:solidFill>
                  <a:srgbClr val="013E7D"/>
                </a:solidFill>
              </a:rPr>
              <a:t>Features</a:t>
            </a:r>
            <a:r>
              <a:rPr lang="pt-BR" sz="1200" dirty="0">
                <a:solidFill>
                  <a:srgbClr val="013E7D"/>
                </a:solidFill>
              </a:rPr>
              <a:t>;</a:t>
            </a:r>
          </a:p>
          <a:p>
            <a:pPr lvl="1"/>
            <a:r>
              <a:rPr lang="pt-BR" sz="1200" dirty="0">
                <a:solidFill>
                  <a:srgbClr val="013E7D"/>
                </a:solidFill>
              </a:rPr>
              <a:t>5 variáveis dependentes:</a:t>
            </a:r>
          </a:p>
          <a:p>
            <a:pPr marL="628650" lvl="1" indent="-171450">
              <a:buFontTx/>
              <a:buChar char="-"/>
            </a:pPr>
            <a:r>
              <a:rPr lang="pt-BR" sz="1200" dirty="0">
                <a:solidFill>
                  <a:srgbClr val="013E7D"/>
                </a:solidFill>
              </a:rPr>
              <a:t>Nota de Matemática;</a:t>
            </a:r>
          </a:p>
          <a:p>
            <a:pPr marL="628650" lvl="1" indent="-171450">
              <a:buFontTx/>
              <a:buChar char="-"/>
            </a:pPr>
            <a:r>
              <a:rPr lang="pt-BR" sz="1200" dirty="0">
                <a:solidFill>
                  <a:srgbClr val="013E7D"/>
                </a:solidFill>
              </a:rPr>
              <a:t>Nota de Ciências Humanas;</a:t>
            </a:r>
          </a:p>
          <a:p>
            <a:pPr marL="628650" lvl="1" indent="-171450">
              <a:buFontTx/>
              <a:buChar char="-"/>
            </a:pPr>
            <a:r>
              <a:rPr lang="pt-BR" sz="1200" dirty="0">
                <a:solidFill>
                  <a:srgbClr val="013E7D"/>
                </a:solidFill>
              </a:rPr>
              <a:t>Nota de Ciências da Natureza;</a:t>
            </a:r>
          </a:p>
          <a:p>
            <a:pPr marL="628650" lvl="1" indent="-171450">
              <a:buFontTx/>
              <a:buChar char="-"/>
            </a:pPr>
            <a:r>
              <a:rPr lang="pt-BR" sz="1200" dirty="0">
                <a:solidFill>
                  <a:srgbClr val="013E7D"/>
                </a:solidFill>
              </a:rPr>
              <a:t>Nota de Linguagens e Códigos;</a:t>
            </a:r>
          </a:p>
          <a:p>
            <a:pPr marL="628650" lvl="1" indent="-171450">
              <a:buFontTx/>
              <a:buChar char="-"/>
            </a:pPr>
            <a:r>
              <a:rPr lang="pt-BR" sz="1200" dirty="0">
                <a:solidFill>
                  <a:srgbClr val="013E7D"/>
                </a:solidFill>
              </a:rPr>
              <a:t>Redação</a:t>
            </a:r>
          </a:p>
        </p:txBody>
      </p:sp>
      <p:sp>
        <p:nvSpPr>
          <p:cNvPr id="2" name="Chave Esquerda 1">
            <a:extLst>
              <a:ext uri="{FF2B5EF4-FFF2-40B4-BE49-F238E27FC236}">
                <a16:creationId xmlns:a16="http://schemas.microsoft.com/office/drawing/2014/main" id="{E4A602BB-2559-404E-A178-61884086DC8E}"/>
              </a:ext>
            </a:extLst>
          </p:cNvPr>
          <p:cNvSpPr/>
          <p:nvPr/>
        </p:nvSpPr>
        <p:spPr>
          <a:xfrm rot="5400000">
            <a:off x="11003940" y="4250876"/>
            <a:ext cx="118983" cy="2003968"/>
          </a:xfrm>
          <a:prstGeom prst="leftBrace">
            <a:avLst>
              <a:gd name="adj1" fmla="val 8333"/>
              <a:gd name="adj2" fmla="val 11056"/>
            </a:avLst>
          </a:prstGeom>
          <a:ln w="19050">
            <a:solidFill>
              <a:srgbClr val="013E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Imagem 86" descr="Imagem de vídeo game&#10;&#10;Descrição gerada automaticamente">
            <a:extLst>
              <a:ext uri="{FF2B5EF4-FFF2-40B4-BE49-F238E27FC236}">
                <a16:creationId xmlns:a16="http://schemas.microsoft.com/office/drawing/2014/main" id="{5964F066-E0AB-4B8D-912F-B29CAAB49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47" y="3499785"/>
            <a:ext cx="370092" cy="370092"/>
          </a:xfrm>
          <a:prstGeom prst="rect">
            <a:avLst/>
          </a:prstGeom>
        </p:spPr>
      </p:pic>
      <p:pic>
        <p:nvPicPr>
          <p:cNvPr id="89" name="Imagem 88" descr="Imagem de vídeo game&#10;&#10;Descrição gerada automaticamente">
            <a:extLst>
              <a:ext uri="{FF2B5EF4-FFF2-40B4-BE49-F238E27FC236}">
                <a16:creationId xmlns:a16="http://schemas.microsoft.com/office/drawing/2014/main" id="{44B1D2AF-A4F5-48A8-B7C2-6355C94E1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1" y="4732307"/>
            <a:ext cx="370092" cy="370092"/>
          </a:xfrm>
          <a:prstGeom prst="rect">
            <a:avLst/>
          </a:prstGeom>
        </p:spPr>
      </p:pic>
      <p:pic>
        <p:nvPicPr>
          <p:cNvPr id="90" name="Imagem 89" descr="Imagem de vídeo game&#10;&#10;Descrição gerada automaticamente">
            <a:extLst>
              <a:ext uri="{FF2B5EF4-FFF2-40B4-BE49-F238E27FC236}">
                <a16:creationId xmlns:a16="http://schemas.microsoft.com/office/drawing/2014/main" id="{B836B33D-CFB0-48CE-81CD-43D567087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2" y="5960482"/>
            <a:ext cx="370092" cy="370092"/>
          </a:xfrm>
          <a:prstGeom prst="rect">
            <a:avLst/>
          </a:prstGeom>
        </p:spPr>
      </p:pic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49CBAD4D-E90E-44B8-B293-2DE3F61472A4}"/>
              </a:ext>
            </a:extLst>
          </p:cNvPr>
          <p:cNvSpPr/>
          <p:nvPr/>
        </p:nvSpPr>
        <p:spPr>
          <a:xfrm>
            <a:off x="54239" y="474703"/>
            <a:ext cx="2169035" cy="890195"/>
          </a:xfrm>
          <a:prstGeom prst="roundRect">
            <a:avLst/>
          </a:prstGeom>
          <a:solidFill>
            <a:srgbClr val="01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Data </a:t>
            </a:r>
            <a:r>
              <a:rPr lang="pt-BR" sz="2000" dirty="0" err="1">
                <a:latin typeface="Agency FB" panose="020B0503020202020204" pitchFamily="34" charset="0"/>
              </a:rPr>
              <a:t>Preparation</a:t>
            </a:r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+ </a:t>
            </a:r>
          </a:p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Feature</a:t>
            </a:r>
            <a:r>
              <a:rPr lang="pt-BR" sz="2000" dirty="0">
                <a:latin typeface="Agency FB" panose="020B0503020202020204" pitchFamily="34" charset="0"/>
              </a:rPr>
              <a:t> </a:t>
            </a:r>
            <a:r>
              <a:rPr lang="pt-BR" sz="2000" dirty="0" err="1">
                <a:latin typeface="Agency FB" panose="020B0503020202020204" pitchFamily="34" charset="0"/>
              </a:rPr>
              <a:t>Engineering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86506B9B-0DC3-491A-82AA-418E9833556E}"/>
              </a:ext>
            </a:extLst>
          </p:cNvPr>
          <p:cNvSpPr/>
          <p:nvPr/>
        </p:nvSpPr>
        <p:spPr>
          <a:xfrm>
            <a:off x="2486421" y="474703"/>
            <a:ext cx="2734056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gency FB" panose="020B0503020202020204" pitchFamily="34" charset="0"/>
              </a:rPr>
              <a:t>EDA </a:t>
            </a: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(</a:t>
            </a:r>
            <a:r>
              <a:rPr lang="pt-BR" sz="2000" dirty="0" err="1">
                <a:latin typeface="Agency FB" panose="020B0503020202020204" pitchFamily="34" charset="0"/>
              </a:rPr>
              <a:t>Exploratory</a:t>
            </a:r>
            <a:r>
              <a:rPr lang="pt-BR" sz="2000" dirty="0">
                <a:latin typeface="Agency FB" panose="020B0503020202020204" pitchFamily="34" charset="0"/>
              </a:rPr>
              <a:t> Data </a:t>
            </a:r>
            <a:r>
              <a:rPr lang="pt-BR" sz="2000" dirty="0" err="1">
                <a:latin typeface="Agency FB" panose="020B0503020202020204" pitchFamily="34" charset="0"/>
              </a:rPr>
              <a:t>Analysis</a:t>
            </a:r>
            <a:r>
              <a:rPr lang="pt-BR" sz="2000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96" name="Retângulo: Cantos Arredondados 95">
            <a:extLst>
              <a:ext uri="{FF2B5EF4-FFF2-40B4-BE49-F238E27FC236}">
                <a16:creationId xmlns:a16="http://schemas.microsoft.com/office/drawing/2014/main" id="{D1D83721-DEFA-4126-9F0C-C2EBAE8BFD31}"/>
              </a:ext>
            </a:extLst>
          </p:cNvPr>
          <p:cNvSpPr/>
          <p:nvPr/>
        </p:nvSpPr>
        <p:spPr>
          <a:xfrm>
            <a:off x="5483624" y="474703"/>
            <a:ext cx="3403907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345BC400-5A0A-4969-B6CE-CC88991ABA37}"/>
              </a:ext>
            </a:extLst>
          </p:cNvPr>
          <p:cNvSpPr/>
          <p:nvPr/>
        </p:nvSpPr>
        <p:spPr>
          <a:xfrm>
            <a:off x="9150678" y="474702"/>
            <a:ext cx="2734056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Spatial</a:t>
            </a:r>
            <a:r>
              <a:rPr lang="pt-BR" sz="2000" dirty="0">
                <a:latin typeface="Agency FB" panose="020B0503020202020204" pitchFamily="34" charset="0"/>
              </a:rPr>
              <a:t> 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99" name="Triângulo isósceles 98">
            <a:extLst>
              <a:ext uri="{FF2B5EF4-FFF2-40B4-BE49-F238E27FC236}">
                <a16:creationId xmlns:a16="http://schemas.microsoft.com/office/drawing/2014/main" id="{AAED0890-FB1B-48D9-8122-A91414D0EBAE}"/>
              </a:ext>
            </a:extLst>
          </p:cNvPr>
          <p:cNvSpPr/>
          <p:nvPr/>
        </p:nvSpPr>
        <p:spPr>
          <a:xfrm rot="5400000">
            <a:off x="2156847" y="883236"/>
            <a:ext cx="396000" cy="95696"/>
          </a:xfrm>
          <a:prstGeom prst="triangle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100" name="Triângulo isósceles 99">
            <a:extLst>
              <a:ext uri="{FF2B5EF4-FFF2-40B4-BE49-F238E27FC236}">
                <a16:creationId xmlns:a16="http://schemas.microsoft.com/office/drawing/2014/main" id="{AC873EB2-79C3-4CF8-B561-869159F10443}"/>
              </a:ext>
            </a:extLst>
          </p:cNvPr>
          <p:cNvSpPr/>
          <p:nvPr/>
        </p:nvSpPr>
        <p:spPr>
          <a:xfrm rot="5400000">
            <a:off x="5162012" y="883236"/>
            <a:ext cx="396000" cy="95696"/>
          </a:xfrm>
          <a:prstGeom prst="triangle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D923F4DA-32AB-4C0F-8E8A-7A4938FB6BFC}"/>
              </a:ext>
            </a:extLst>
          </p:cNvPr>
          <p:cNvSpPr/>
          <p:nvPr/>
        </p:nvSpPr>
        <p:spPr>
          <a:xfrm rot="5400000">
            <a:off x="8827888" y="883236"/>
            <a:ext cx="396000" cy="95696"/>
          </a:xfrm>
          <a:prstGeom prst="triangle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2514D8A7-375A-44F3-A5FE-C2E978A4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5E917D75-E66A-4F6C-875E-C473EAA8363F}"/>
              </a:ext>
            </a:extLst>
          </p:cNvPr>
          <p:cNvSpPr/>
          <p:nvPr/>
        </p:nvSpPr>
        <p:spPr>
          <a:xfrm>
            <a:off x="380447" y="1429065"/>
            <a:ext cx="1375516" cy="34372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3A6118BA-2127-4EC2-9E61-50359B655758}"/>
              </a:ext>
            </a:extLst>
          </p:cNvPr>
          <p:cNvSpPr/>
          <p:nvPr/>
        </p:nvSpPr>
        <p:spPr>
          <a:xfrm>
            <a:off x="-610157" y="1786267"/>
            <a:ext cx="13267378" cy="50308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1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O Homem De Negócios Explica Gráficos Do Crescimento Na Reunião ...">
            <a:extLst>
              <a:ext uri="{FF2B5EF4-FFF2-40B4-BE49-F238E27FC236}">
                <a16:creationId xmlns:a16="http://schemas.microsoft.com/office/drawing/2014/main" id="{FC4C07E1-9151-4C2F-B925-EE3084044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0"/>
          <a:stretch/>
        </p:blipFill>
        <p:spPr bwMode="auto">
          <a:xfrm>
            <a:off x="0" y="1"/>
            <a:ext cx="122338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1A5B854-8D69-43F7-8194-739BCF2FB708}"/>
              </a:ext>
            </a:extLst>
          </p:cNvPr>
          <p:cNvSpPr/>
          <p:nvPr/>
        </p:nvSpPr>
        <p:spPr>
          <a:xfrm rot="10800000">
            <a:off x="-25056" y="0"/>
            <a:ext cx="12258913" cy="6862960"/>
          </a:xfrm>
          <a:prstGeom prst="rect">
            <a:avLst/>
          </a:prstGeom>
          <a:solidFill>
            <a:srgbClr val="ECECEC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D222E56D-7204-4E31-9DB4-ED5D12611864}"/>
              </a:ext>
            </a:extLst>
          </p:cNvPr>
          <p:cNvSpPr/>
          <p:nvPr/>
        </p:nvSpPr>
        <p:spPr>
          <a:xfrm>
            <a:off x="787220" y="2320378"/>
            <a:ext cx="4570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25000"/>
                  </a:schemeClr>
                </a:solidFill>
              </a:rPr>
              <a:t>Correlação com as variáveis dependentes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241A9BE1-3789-4DDC-8B57-8C540BDF0D4F}"/>
              </a:ext>
            </a:extLst>
          </p:cNvPr>
          <p:cNvSpPr/>
          <p:nvPr/>
        </p:nvSpPr>
        <p:spPr>
          <a:xfrm>
            <a:off x="616080" y="2794449"/>
            <a:ext cx="5207888" cy="3852302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6B65783-004E-4015-BF40-37718ED7C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075" y="3997630"/>
            <a:ext cx="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1" i="0" u="none" strike="noStrike" cap="none" normalizeH="0" baseline="0" dirty="0">
              <a:ln>
                <a:noFill/>
              </a:ln>
              <a:solidFill>
                <a:srgbClr val="154986"/>
              </a:solidFill>
              <a:effectLst/>
              <a:latin typeface="Arial Nova Light" panose="020B0304020202020204" pitchFamily="34" charset="0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11E22C84-7197-4415-BCEC-EA778CA96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82" y="2892470"/>
            <a:ext cx="39624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A7D284C-130C-4C5A-9391-10F2C2263810}"/>
              </a:ext>
            </a:extLst>
          </p:cNvPr>
          <p:cNvSpPr txBox="1"/>
          <p:nvPr/>
        </p:nvSpPr>
        <p:spPr>
          <a:xfrm>
            <a:off x="750297" y="3005200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Computador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E2C37DC8-3C75-4462-846F-362D08E1DA86}"/>
              </a:ext>
            </a:extLst>
          </p:cNvPr>
          <p:cNvSpPr txBox="1"/>
          <p:nvPr/>
        </p:nvSpPr>
        <p:spPr>
          <a:xfrm>
            <a:off x="830447" y="3346475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Televisão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1DE931BD-9E63-40C3-9597-486385B331EC}"/>
              </a:ext>
            </a:extLst>
          </p:cNvPr>
          <p:cNvSpPr txBox="1"/>
          <p:nvPr/>
        </p:nvSpPr>
        <p:spPr>
          <a:xfrm>
            <a:off x="731574" y="3684859"/>
            <a:ext cx="945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Internet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1994D39-4284-4D9B-95D8-BF71B10C07A1}"/>
              </a:ext>
            </a:extLst>
          </p:cNvPr>
          <p:cNvSpPr txBox="1"/>
          <p:nvPr/>
        </p:nvSpPr>
        <p:spPr>
          <a:xfrm>
            <a:off x="842470" y="4046579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5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Banheiro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0C70BB4C-4316-48AE-8904-BD6B90837B14}"/>
              </a:ext>
            </a:extLst>
          </p:cNvPr>
          <p:cNvSpPr txBox="1"/>
          <p:nvPr/>
        </p:nvSpPr>
        <p:spPr>
          <a:xfrm>
            <a:off x="731574" y="4371126"/>
            <a:ext cx="945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Renda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DAA5974E-8986-4BE9-9769-470A329DB6F2}"/>
              </a:ext>
            </a:extLst>
          </p:cNvPr>
          <p:cNvSpPr txBox="1"/>
          <p:nvPr/>
        </p:nvSpPr>
        <p:spPr>
          <a:xfrm>
            <a:off x="543347" y="4714984"/>
            <a:ext cx="132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 b="1" dirty="0" err="1">
                <a:solidFill>
                  <a:srgbClr val="154986"/>
                </a:solidFill>
                <a:latin typeface="Arial Nova Light" panose="020B0304020202020204" pitchFamily="34" charset="0"/>
              </a:rPr>
              <a:t>Microondas</a:t>
            </a:r>
            <a:endParaRPr lang="pt-BR" sz="1050" b="1" dirty="0">
              <a:solidFill>
                <a:srgbClr val="15498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74142179-1132-41EA-995F-BA6B1D76A3BA}"/>
              </a:ext>
            </a:extLst>
          </p:cNvPr>
          <p:cNvSpPr/>
          <p:nvPr/>
        </p:nvSpPr>
        <p:spPr>
          <a:xfrm rot="5400000">
            <a:off x="1653121" y="312631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Triângulo isósceles 99">
            <a:extLst>
              <a:ext uri="{FF2B5EF4-FFF2-40B4-BE49-F238E27FC236}">
                <a16:creationId xmlns:a16="http://schemas.microsoft.com/office/drawing/2014/main" id="{C4E96724-371B-4836-A07C-793C7DD27A24}"/>
              </a:ext>
            </a:extLst>
          </p:cNvPr>
          <p:cNvSpPr/>
          <p:nvPr/>
        </p:nvSpPr>
        <p:spPr>
          <a:xfrm rot="5400000">
            <a:off x="1640641" y="3471722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Triângulo isósceles 100">
            <a:extLst>
              <a:ext uri="{FF2B5EF4-FFF2-40B4-BE49-F238E27FC236}">
                <a16:creationId xmlns:a16="http://schemas.microsoft.com/office/drawing/2014/main" id="{918A5457-8D04-4B0F-87D7-F1DF0847BFF4}"/>
              </a:ext>
            </a:extLst>
          </p:cNvPr>
          <p:cNvSpPr/>
          <p:nvPr/>
        </p:nvSpPr>
        <p:spPr>
          <a:xfrm rot="5400000">
            <a:off x="1637460" y="3808648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Triângulo isósceles 102">
            <a:extLst>
              <a:ext uri="{FF2B5EF4-FFF2-40B4-BE49-F238E27FC236}">
                <a16:creationId xmlns:a16="http://schemas.microsoft.com/office/drawing/2014/main" id="{0E42B48E-3C36-453F-89AA-6AE8B36F58AF}"/>
              </a:ext>
            </a:extLst>
          </p:cNvPr>
          <p:cNvSpPr/>
          <p:nvPr/>
        </p:nvSpPr>
        <p:spPr>
          <a:xfrm rot="5400000">
            <a:off x="1626885" y="4155231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AC472884-CBBF-46E9-B9A2-4510D04C619C}"/>
              </a:ext>
            </a:extLst>
          </p:cNvPr>
          <p:cNvSpPr/>
          <p:nvPr/>
        </p:nvSpPr>
        <p:spPr>
          <a:xfrm rot="5400000">
            <a:off x="1619460" y="449097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Triângulo isósceles 105">
            <a:extLst>
              <a:ext uri="{FF2B5EF4-FFF2-40B4-BE49-F238E27FC236}">
                <a16:creationId xmlns:a16="http://schemas.microsoft.com/office/drawing/2014/main" id="{C54B63EC-B9E3-437B-829B-0FFEF22FEF46}"/>
              </a:ext>
            </a:extLst>
          </p:cNvPr>
          <p:cNvSpPr/>
          <p:nvPr/>
        </p:nvSpPr>
        <p:spPr>
          <a:xfrm rot="5400000">
            <a:off x="1616182" y="4855836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55BE3C75-013B-4282-B67E-2BFA6BE9D7BB}"/>
              </a:ext>
            </a:extLst>
          </p:cNvPr>
          <p:cNvSpPr/>
          <p:nvPr/>
        </p:nvSpPr>
        <p:spPr>
          <a:xfrm>
            <a:off x="6948731" y="2320378"/>
            <a:ext cx="3812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25000"/>
                  </a:schemeClr>
                </a:solidFill>
              </a:rPr>
              <a:t>I de Moran para todas as variáveis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3A23D683-971A-4AB9-B92D-47DEBB964E50}"/>
              </a:ext>
            </a:extLst>
          </p:cNvPr>
          <p:cNvSpPr/>
          <p:nvPr/>
        </p:nvSpPr>
        <p:spPr>
          <a:xfrm>
            <a:off x="6631008" y="2794449"/>
            <a:ext cx="4352692" cy="3852303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8CDB9DFD-043D-4D50-B52F-77E8C3D0C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68650"/>
              </p:ext>
            </p:extLst>
          </p:nvPr>
        </p:nvGraphicFramePr>
        <p:xfrm>
          <a:off x="6845755" y="3124286"/>
          <a:ext cx="3903134" cy="30028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798576">
                  <a:extLst>
                    <a:ext uri="{9D8B030D-6E8A-4147-A177-3AD203B41FA5}">
                      <a16:colId xmlns:a16="http://schemas.microsoft.com/office/drawing/2014/main" val="2991411543"/>
                    </a:ext>
                  </a:extLst>
                </a:gridCol>
                <a:gridCol w="1388113">
                  <a:extLst>
                    <a:ext uri="{9D8B030D-6E8A-4147-A177-3AD203B41FA5}">
                      <a16:colId xmlns:a16="http://schemas.microsoft.com/office/drawing/2014/main" val="1149743333"/>
                    </a:ext>
                  </a:extLst>
                </a:gridCol>
                <a:gridCol w="716445">
                  <a:extLst>
                    <a:ext uri="{9D8B030D-6E8A-4147-A177-3AD203B41FA5}">
                      <a16:colId xmlns:a16="http://schemas.microsoft.com/office/drawing/2014/main" val="559875486"/>
                    </a:ext>
                  </a:extLst>
                </a:gridCol>
              </a:tblGrid>
              <a:tr h="20358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Feature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3E7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11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Morans_I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13E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101374"/>
                  </a:ext>
                </a:extLst>
              </a:tr>
              <a:tr h="203588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Máquina de  Lavar roupa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Q014_mean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0.924328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89260246"/>
                  </a:ext>
                </a:extLst>
              </a:tr>
              <a:tr h="203588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Carro 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Q010_mean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0.910718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15858399"/>
                  </a:ext>
                </a:extLst>
              </a:tr>
              <a:tr h="203588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Não possui aspirador de </a:t>
                      </a:r>
                      <a:r>
                        <a:rPr lang="pt-BR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pó </a:t>
                      </a:r>
                      <a:r>
                        <a:rPr lang="pt-BR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Q018_A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0.886567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6588101"/>
                  </a:ext>
                </a:extLst>
              </a:tr>
              <a:tr h="203588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Possui aspirador de pó 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Q018_B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0.886567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7884970"/>
                  </a:ext>
                </a:extLst>
              </a:tr>
              <a:tr h="203588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Máquina de  Lavar roupa 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Q014_median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0.872995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5249506"/>
                  </a:ext>
                </a:extLst>
              </a:tr>
              <a:tr h="203588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Possui </a:t>
                      </a:r>
                      <a:r>
                        <a:rPr lang="pt-BR" sz="1100" b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microondas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Q016_mean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0.872031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5281780"/>
                  </a:ext>
                </a:extLst>
              </a:tr>
              <a:tr h="203588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Possui Freezer 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Q013_mean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0.869433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44224986"/>
                  </a:ext>
                </a:extLst>
              </a:tr>
              <a:tr h="192132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Possui secadora 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Q015_mean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0.844586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79001167"/>
                  </a:ext>
                </a:extLst>
              </a:tr>
              <a:tr h="203588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Carro 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Q010_median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0.844071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3837422"/>
                  </a:ext>
                </a:extLst>
              </a:tr>
              <a:tr h="253287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Renda até 954 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Q006_B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0.838072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8354414"/>
                  </a:ext>
                </a:extLst>
              </a:tr>
              <a:tr h="203588">
                <a:tc>
                  <a:txBody>
                    <a:bodyPr/>
                    <a:lstStyle/>
                    <a:p>
                      <a:pPr algn="r" fontAlgn="ctr"/>
                      <a:r>
                        <a:rPr lang="pt-BR" sz="110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Possui secadora </a:t>
                      </a:r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endParaRPr lang="pt-BR" sz="1100" b="0" i="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Q015_std</a:t>
                      </a:r>
                      <a:endParaRPr lang="pt-BR" sz="1100" b="0" i="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50" b="0" u="none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0.812822</a:t>
                      </a:r>
                      <a:endParaRPr lang="pt-BR" sz="1050" b="0" i="0" u="none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2566688"/>
                  </a:ext>
                </a:extLst>
              </a:tr>
              <a:tr h="50545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2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% da população em domicílios com banheiro e água</a:t>
                      </a:r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12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0.809621 </a:t>
                      </a:r>
                      <a:endParaRPr lang="pt-BR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3386685"/>
                  </a:ext>
                </a:extLst>
              </a:tr>
            </a:tbl>
          </a:graphicData>
        </a:graphic>
      </p:graphicFrame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D21755C2-1800-4DE1-9D7D-7450D01985E9}"/>
              </a:ext>
            </a:extLst>
          </p:cNvPr>
          <p:cNvSpPr txBox="1"/>
          <p:nvPr/>
        </p:nvSpPr>
        <p:spPr>
          <a:xfrm rot="16200000">
            <a:off x="1923102" y="5707895"/>
            <a:ext cx="151355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9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Ciências da Natureza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0F1110A8-F94C-4309-82D1-6157062BAFE7}"/>
              </a:ext>
            </a:extLst>
          </p:cNvPr>
          <p:cNvSpPr txBox="1"/>
          <p:nvPr/>
        </p:nvSpPr>
        <p:spPr>
          <a:xfrm rot="16200000">
            <a:off x="3035301" y="5682686"/>
            <a:ext cx="1537600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9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Ciências da Humanas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8C38E110-6C54-4FCA-A91C-7E1F35A6928E}"/>
              </a:ext>
            </a:extLst>
          </p:cNvPr>
          <p:cNvSpPr txBox="1"/>
          <p:nvPr/>
        </p:nvSpPr>
        <p:spPr>
          <a:xfrm rot="16200000">
            <a:off x="3020043" y="5638642"/>
            <a:ext cx="14446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9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de Linguagens e Códigos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473E2630-5DC2-48E0-AEC5-BC06ECBDF57F}"/>
              </a:ext>
            </a:extLst>
          </p:cNvPr>
          <p:cNvSpPr txBox="1"/>
          <p:nvPr/>
        </p:nvSpPr>
        <p:spPr>
          <a:xfrm rot="16200000">
            <a:off x="3668361" y="5560417"/>
            <a:ext cx="1218603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9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de Matemática 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FA3CA44F-FAE7-4FF3-A6DF-5D81EA33B974}"/>
              </a:ext>
            </a:extLst>
          </p:cNvPr>
          <p:cNvSpPr txBox="1"/>
          <p:nvPr/>
        </p:nvSpPr>
        <p:spPr>
          <a:xfrm rot="16200000">
            <a:off x="4077885" y="5731904"/>
            <a:ext cx="1396625" cy="2308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9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Redação</a:t>
            </a:r>
          </a:p>
        </p:txBody>
      </p:sp>
      <p:sp>
        <p:nvSpPr>
          <p:cNvPr id="120" name="Triângulo isósceles 119">
            <a:extLst>
              <a:ext uri="{FF2B5EF4-FFF2-40B4-BE49-F238E27FC236}">
                <a16:creationId xmlns:a16="http://schemas.microsoft.com/office/drawing/2014/main" id="{8696085E-329A-4E31-8E58-0282088ED32E}"/>
              </a:ext>
            </a:extLst>
          </p:cNvPr>
          <p:cNvSpPr/>
          <p:nvPr/>
        </p:nvSpPr>
        <p:spPr>
          <a:xfrm>
            <a:off x="2652191" y="506562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Triângulo isósceles 120">
            <a:extLst>
              <a:ext uri="{FF2B5EF4-FFF2-40B4-BE49-F238E27FC236}">
                <a16:creationId xmlns:a16="http://schemas.microsoft.com/office/drawing/2014/main" id="{52A0C8B0-A807-4A20-8375-D70DB5842BBD}"/>
              </a:ext>
            </a:extLst>
          </p:cNvPr>
          <p:cNvSpPr/>
          <p:nvPr/>
        </p:nvSpPr>
        <p:spPr>
          <a:xfrm>
            <a:off x="3187168" y="506562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Triângulo isósceles 121">
            <a:extLst>
              <a:ext uri="{FF2B5EF4-FFF2-40B4-BE49-F238E27FC236}">
                <a16:creationId xmlns:a16="http://schemas.microsoft.com/office/drawing/2014/main" id="{E5AF828C-81E7-4C52-9BA2-CCFDA9112E4D}"/>
              </a:ext>
            </a:extLst>
          </p:cNvPr>
          <p:cNvSpPr/>
          <p:nvPr/>
        </p:nvSpPr>
        <p:spPr>
          <a:xfrm>
            <a:off x="3711187" y="506562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F784625D-AACC-44A4-865C-4DEDEB16B166}"/>
              </a:ext>
            </a:extLst>
          </p:cNvPr>
          <p:cNvSpPr/>
          <p:nvPr/>
        </p:nvSpPr>
        <p:spPr>
          <a:xfrm>
            <a:off x="4249229" y="506562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inal de Adição 22">
            <a:extLst>
              <a:ext uri="{FF2B5EF4-FFF2-40B4-BE49-F238E27FC236}">
                <a16:creationId xmlns:a16="http://schemas.microsoft.com/office/drawing/2014/main" id="{9A3DC8AF-05C7-4C4C-BD3D-4727BC6438B8}"/>
              </a:ext>
            </a:extLst>
          </p:cNvPr>
          <p:cNvSpPr/>
          <p:nvPr/>
        </p:nvSpPr>
        <p:spPr>
          <a:xfrm>
            <a:off x="5976445" y="4030743"/>
            <a:ext cx="554891" cy="554891"/>
          </a:xfrm>
          <a:prstGeom prst="mathPlus">
            <a:avLst>
              <a:gd name="adj1" fmla="val 18192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Sinal de Adição 123">
            <a:extLst>
              <a:ext uri="{FF2B5EF4-FFF2-40B4-BE49-F238E27FC236}">
                <a16:creationId xmlns:a16="http://schemas.microsoft.com/office/drawing/2014/main" id="{A57B0566-63F7-4831-8BB1-4C62F8CD9706}"/>
              </a:ext>
            </a:extLst>
          </p:cNvPr>
          <p:cNvSpPr/>
          <p:nvPr/>
        </p:nvSpPr>
        <p:spPr>
          <a:xfrm>
            <a:off x="11190326" y="4030743"/>
            <a:ext cx="554891" cy="554891"/>
          </a:xfrm>
          <a:prstGeom prst="mathPlus">
            <a:avLst>
              <a:gd name="adj1" fmla="val 18192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4107B801-4470-44CF-9CF9-27931E871A3D}"/>
              </a:ext>
            </a:extLst>
          </p:cNvPr>
          <p:cNvSpPr txBox="1"/>
          <p:nvPr/>
        </p:nvSpPr>
        <p:spPr>
          <a:xfrm rot="16200000">
            <a:off x="2491349" y="5704082"/>
            <a:ext cx="1444651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9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Ciências Humanas</a:t>
            </a:r>
          </a:p>
        </p:txBody>
      </p:sp>
      <p:sp>
        <p:nvSpPr>
          <p:cNvPr id="43" name="Triângulo isósceles 42">
            <a:extLst>
              <a:ext uri="{FF2B5EF4-FFF2-40B4-BE49-F238E27FC236}">
                <a16:creationId xmlns:a16="http://schemas.microsoft.com/office/drawing/2014/main" id="{CFCEC0F2-7A3D-4327-8C7A-3D31E667036C}"/>
              </a:ext>
            </a:extLst>
          </p:cNvPr>
          <p:cNvSpPr/>
          <p:nvPr/>
        </p:nvSpPr>
        <p:spPr>
          <a:xfrm>
            <a:off x="4741117" y="5073578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66DB90D-4E5B-4B43-98E6-40D50A8CF0E3}"/>
              </a:ext>
            </a:extLst>
          </p:cNvPr>
          <p:cNvSpPr/>
          <p:nvPr/>
        </p:nvSpPr>
        <p:spPr>
          <a:xfrm>
            <a:off x="54239" y="474703"/>
            <a:ext cx="2169035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Data </a:t>
            </a:r>
            <a:r>
              <a:rPr lang="pt-BR" sz="2000" dirty="0" err="1">
                <a:latin typeface="Agency FB" panose="020B0503020202020204" pitchFamily="34" charset="0"/>
              </a:rPr>
              <a:t>Preparation</a:t>
            </a:r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+ </a:t>
            </a:r>
          </a:p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Feature</a:t>
            </a:r>
            <a:r>
              <a:rPr lang="pt-BR" sz="2000" dirty="0">
                <a:latin typeface="Agency FB" panose="020B0503020202020204" pitchFamily="34" charset="0"/>
              </a:rPr>
              <a:t> </a:t>
            </a:r>
            <a:r>
              <a:rPr lang="pt-BR" sz="2000" dirty="0" err="1">
                <a:latin typeface="Agency FB" panose="020B0503020202020204" pitchFamily="34" charset="0"/>
              </a:rPr>
              <a:t>Engineering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18332163-01C6-4971-B531-E7FAA6DF4020}"/>
              </a:ext>
            </a:extLst>
          </p:cNvPr>
          <p:cNvSpPr/>
          <p:nvPr/>
        </p:nvSpPr>
        <p:spPr>
          <a:xfrm>
            <a:off x="2486421" y="474703"/>
            <a:ext cx="2734056" cy="890195"/>
          </a:xfrm>
          <a:prstGeom prst="roundRect">
            <a:avLst/>
          </a:prstGeom>
          <a:solidFill>
            <a:srgbClr val="01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gency FB" panose="020B0503020202020204" pitchFamily="34" charset="0"/>
              </a:rPr>
              <a:t>EDA</a:t>
            </a:r>
            <a:r>
              <a:rPr lang="pt-BR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(</a:t>
            </a:r>
            <a:r>
              <a:rPr lang="pt-BR" dirty="0" err="1">
                <a:latin typeface="Agency FB" panose="020B0503020202020204" pitchFamily="34" charset="0"/>
              </a:rPr>
              <a:t>Exploratory</a:t>
            </a:r>
            <a:r>
              <a:rPr lang="pt-BR" dirty="0">
                <a:latin typeface="Agency FB" panose="020B0503020202020204" pitchFamily="34" charset="0"/>
              </a:rPr>
              <a:t> Data </a:t>
            </a:r>
            <a:r>
              <a:rPr lang="pt-BR" dirty="0" err="1">
                <a:latin typeface="Agency FB" panose="020B0503020202020204" pitchFamily="34" charset="0"/>
              </a:rPr>
              <a:t>Analysis</a:t>
            </a:r>
            <a:r>
              <a:rPr lang="pt-BR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E721AC8-F233-43DF-8C88-845A0FD0DF5F}"/>
              </a:ext>
            </a:extLst>
          </p:cNvPr>
          <p:cNvSpPr/>
          <p:nvPr/>
        </p:nvSpPr>
        <p:spPr>
          <a:xfrm>
            <a:off x="5483624" y="474703"/>
            <a:ext cx="3403907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31025ED1-653A-4C29-BE12-DE8406DF2595}"/>
              </a:ext>
            </a:extLst>
          </p:cNvPr>
          <p:cNvSpPr/>
          <p:nvPr/>
        </p:nvSpPr>
        <p:spPr>
          <a:xfrm>
            <a:off x="9150678" y="474702"/>
            <a:ext cx="2734056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Spatial</a:t>
            </a:r>
            <a:r>
              <a:rPr lang="pt-BR" sz="2000" dirty="0">
                <a:latin typeface="Agency FB" panose="020B0503020202020204" pitchFamily="34" charset="0"/>
              </a:rPr>
              <a:t> 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541354FE-45F3-4D87-B3EC-8F4E11DB3A43}"/>
              </a:ext>
            </a:extLst>
          </p:cNvPr>
          <p:cNvSpPr/>
          <p:nvPr/>
        </p:nvSpPr>
        <p:spPr>
          <a:xfrm rot="5400000">
            <a:off x="2156847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70159D4A-8DFF-4664-A40E-61F84F1CF083}"/>
              </a:ext>
            </a:extLst>
          </p:cNvPr>
          <p:cNvSpPr/>
          <p:nvPr/>
        </p:nvSpPr>
        <p:spPr>
          <a:xfrm rot="5400000">
            <a:off x="5162012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4C6BD724-EDC0-4063-8AC8-E3EF66F8EAA1}"/>
              </a:ext>
            </a:extLst>
          </p:cNvPr>
          <p:cNvSpPr/>
          <p:nvPr/>
        </p:nvSpPr>
        <p:spPr>
          <a:xfrm rot="5400000">
            <a:off x="8827888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2" name="Fluxograma: Ou 1">
            <a:hlinkClick r:id="rId4" action="ppaction://hlinksldjump"/>
            <a:extLst>
              <a:ext uri="{FF2B5EF4-FFF2-40B4-BE49-F238E27FC236}">
                <a16:creationId xmlns:a16="http://schemas.microsoft.com/office/drawing/2014/main" id="{57269301-C251-44B2-815F-86C2479E06CB}"/>
              </a:ext>
            </a:extLst>
          </p:cNvPr>
          <p:cNvSpPr/>
          <p:nvPr/>
        </p:nvSpPr>
        <p:spPr>
          <a:xfrm>
            <a:off x="10452266" y="6231904"/>
            <a:ext cx="240389" cy="240389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Picture 8">
            <a:extLst>
              <a:ext uri="{FF2B5EF4-FFF2-40B4-BE49-F238E27FC236}">
                <a16:creationId xmlns:a16="http://schemas.microsoft.com/office/drawing/2014/main" id="{E9C34563-03BE-4E52-8507-5A7078E85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riângulo isósceles 57">
            <a:extLst>
              <a:ext uri="{FF2B5EF4-FFF2-40B4-BE49-F238E27FC236}">
                <a16:creationId xmlns:a16="http://schemas.microsoft.com/office/drawing/2014/main" id="{27E070E0-7F0D-4C60-86AF-F9003C8C1DD2}"/>
              </a:ext>
            </a:extLst>
          </p:cNvPr>
          <p:cNvSpPr/>
          <p:nvPr/>
        </p:nvSpPr>
        <p:spPr>
          <a:xfrm>
            <a:off x="3132316" y="1444569"/>
            <a:ext cx="1375516" cy="34372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8164A812-3877-463D-A35F-4EB13FDA69D1}"/>
              </a:ext>
            </a:extLst>
          </p:cNvPr>
          <p:cNvSpPr/>
          <p:nvPr/>
        </p:nvSpPr>
        <p:spPr>
          <a:xfrm>
            <a:off x="-610157" y="1786267"/>
            <a:ext cx="13267378" cy="50308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9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6" descr="O Homem De Negócios Explica Gráficos Do Crescimento Na Reunião ...">
            <a:extLst>
              <a:ext uri="{FF2B5EF4-FFF2-40B4-BE49-F238E27FC236}">
                <a16:creationId xmlns:a16="http://schemas.microsoft.com/office/drawing/2014/main" id="{0F947E31-AD01-43AE-94B3-D98DAA44A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0"/>
          <a:stretch/>
        </p:blipFill>
        <p:spPr bwMode="auto">
          <a:xfrm>
            <a:off x="0" y="1"/>
            <a:ext cx="122338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1348EDBE-BD51-4450-A429-162FB722881F}"/>
              </a:ext>
            </a:extLst>
          </p:cNvPr>
          <p:cNvSpPr/>
          <p:nvPr/>
        </p:nvSpPr>
        <p:spPr>
          <a:xfrm rot="10800000">
            <a:off x="0" y="-1"/>
            <a:ext cx="12240126" cy="6862959"/>
          </a:xfrm>
          <a:prstGeom prst="rect">
            <a:avLst/>
          </a:prstGeom>
          <a:solidFill>
            <a:srgbClr val="ECECEC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66DB90D-4E5B-4B43-98E6-40D50A8CF0E3}"/>
              </a:ext>
            </a:extLst>
          </p:cNvPr>
          <p:cNvSpPr/>
          <p:nvPr/>
        </p:nvSpPr>
        <p:spPr>
          <a:xfrm>
            <a:off x="54239" y="474703"/>
            <a:ext cx="2169035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Data </a:t>
            </a:r>
            <a:r>
              <a:rPr lang="pt-BR" sz="2000" dirty="0" err="1">
                <a:latin typeface="Agency FB" panose="020B0503020202020204" pitchFamily="34" charset="0"/>
              </a:rPr>
              <a:t>Preparation</a:t>
            </a:r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+ </a:t>
            </a:r>
          </a:p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Feature</a:t>
            </a:r>
            <a:r>
              <a:rPr lang="pt-BR" sz="2000" dirty="0">
                <a:latin typeface="Agency FB" panose="020B0503020202020204" pitchFamily="34" charset="0"/>
              </a:rPr>
              <a:t> </a:t>
            </a:r>
            <a:r>
              <a:rPr lang="pt-BR" sz="2000" dirty="0" err="1">
                <a:latin typeface="Agency FB" panose="020B0503020202020204" pitchFamily="34" charset="0"/>
              </a:rPr>
              <a:t>Engineering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18332163-01C6-4971-B531-E7FAA6DF4020}"/>
              </a:ext>
            </a:extLst>
          </p:cNvPr>
          <p:cNvSpPr/>
          <p:nvPr/>
        </p:nvSpPr>
        <p:spPr>
          <a:xfrm>
            <a:off x="2486421" y="474703"/>
            <a:ext cx="2734056" cy="890195"/>
          </a:xfrm>
          <a:prstGeom prst="roundRect">
            <a:avLst/>
          </a:prstGeom>
          <a:solidFill>
            <a:srgbClr val="01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gency FB" panose="020B0503020202020204" pitchFamily="34" charset="0"/>
              </a:rPr>
              <a:t>EDA</a:t>
            </a:r>
            <a:r>
              <a:rPr lang="pt-BR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(</a:t>
            </a:r>
            <a:r>
              <a:rPr lang="pt-BR" dirty="0" err="1">
                <a:latin typeface="Agency FB" panose="020B0503020202020204" pitchFamily="34" charset="0"/>
              </a:rPr>
              <a:t>Exploratory</a:t>
            </a:r>
            <a:r>
              <a:rPr lang="pt-BR" dirty="0">
                <a:latin typeface="Agency FB" panose="020B0503020202020204" pitchFamily="34" charset="0"/>
              </a:rPr>
              <a:t> Data </a:t>
            </a:r>
            <a:r>
              <a:rPr lang="pt-BR" dirty="0" err="1">
                <a:latin typeface="Agency FB" panose="020B0503020202020204" pitchFamily="34" charset="0"/>
              </a:rPr>
              <a:t>Analysis</a:t>
            </a:r>
            <a:r>
              <a:rPr lang="pt-BR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E721AC8-F233-43DF-8C88-845A0FD0DF5F}"/>
              </a:ext>
            </a:extLst>
          </p:cNvPr>
          <p:cNvSpPr/>
          <p:nvPr/>
        </p:nvSpPr>
        <p:spPr>
          <a:xfrm>
            <a:off x="5483624" y="474703"/>
            <a:ext cx="3403907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31025ED1-653A-4C29-BE12-DE8406DF2595}"/>
              </a:ext>
            </a:extLst>
          </p:cNvPr>
          <p:cNvSpPr/>
          <p:nvPr/>
        </p:nvSpPr>
        <p:spPr>
          <a:xfrm>
            <a:off x="9150678" y="474702"/>
            <a:ext cx="2734056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Spatial</a:t>
            </a:r>
            <a:r>
              <a:rPr lang="pt-BR" sz="2000" dirty="0">
                <a:latin typeface="Agency FB" panose="020B0503020202020204" pitchFamily="34" charset="0"/>
              </a:rPr>
              <a:t> 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49" name="Triângulo isósceles 48">
            <a:extLst>
              <a:ext uri="{FF2B5EF4-FFF2-40B4-BE49-F238E27FC236}">
                <a16:creationId xmlns:a16="http://schemas.microsoft.com/office/drawing/2014/main" id="{541354FE-45F3-4D87-B3EC-8F4E11DB3A43}"/>
              </a:ext>
            </a:extLst>
          </p:cNvPr>
          <p:cNvSpPr/>
          <p:nvPr/>
        </p:nvSpPr>
        <p:spPr>
          <a:xfrm rot="5400000">
            <a:off x="2156847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50" name="Triângulo isósceles 49">
            <a:extLst>
              <a:ext uri="{FF2B5EF4-FFF2-40B4-BE49-F238E27FC236}">
                <a16:creationId xmlns:a16="http://schemas.microsoft.com/office/drawing/2014/main" id="{70159D4A-8DFF-4664-A40E-61F84F1CF083}"/>
              </a:ext>
            </a:extLst>
          </p:cNvPr>
          <p:cNvSpPr/>
          <p:nvPr/>
        </p:nvSpPr>
        <p:spPr>
          <a:xfrm rot="5400000">
            <a:off x="5162012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51" name="Triângulo isósceles 50">
            <a:extLst>
              <a:ext uri="{FF2B5EF4-FFF2-40B4-BE49-F238E27FC236}">
                <a16:creationId xmlns:a16="http://schemas.microsoft.com/office/drawing/2014/main" id="{4C6BD724-EDC0-4063-8AC8-E3EF66F8EAA1}"/>
              </a:ext>
            </a:extLst>
          </p:cNvPr>
          <p:cNvSpPr/>
          <p:nvPr/>
        </p:nvSpPr>
        <p:spPr>
          <a:xfrm rot="5400000">
            <a:off x="8827888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62F51372-DF82-4F92-8B06-F1DD9ADC6441}"/>
              </a:ext>
            </a:extLst>
          </p:cNvPr>
          <p:cNvSpPr/>
          <p:nvPr/>
        </p:nvSpPr>
        <p:spPr>
          <a:xfrm>
            <a:off x="112512" y="1867244"/>
            <a:ext cx="21944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bg2">
                    <a:lumMod val="25000"/>
                  </a:schemeClr>
                </a:solidFill>
              </a:rPr>
              <a:t>Curiosidades!</a:t>
            </a: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3D06E552-0AF7-4D3C-BC79-9CC81C48795D}"/>
              </a:ext>
            </a:extLst>
          </p:cNvPr>
          <p:cNvSpPr/>
          <p:nvPr/>
        </p:nvSpPr>
        <p:spPr>
          <a:xfrm>
            <a:off x="212657" y="2486382"/>
            <a:ext cx="5697056" cy="4277725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C05599-4712-4E3E-9CB5-459625662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31"/>
          <a:stretch/>
        </p:blipFill>
        <p:spPr>
          <a:xfrm>
            <a:off x="1003253" y="3151813"/>
            <a:ext cx="4334185" cy="3569763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37A88B23-2E10-4C49-8EAB-FEED1551C101}"/>
              </a:ext>
            </a:extLst>
          </p:cNvPr>
          <p:cNvSpPr/>
          <p:nvPr/>
        </p:nvSpPr>
        <p:spPr>
          <a:xfrm>
            <a:off x="427214" y="2548014"/>
            <a:ext cx="3435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13E7D"/>
                </a:solidFill>
              </a:rPr>
              <a:t>Alunos cuja maioria escolheu Espanhol como língua estrangeira 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1BA0FEC-BD04-4328-9C39-C3D6187691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98124" flipH="1">
            <a:off x="815907" y="4292240"/>
            <a:ext cx="566823" cy="566823"/>
          </a:xfrm>
          <a:prstGeom prst="rect">
            <a:avLst/>
          </a:prstGeom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B3DB3610-0BA0-46F0-9EEA-07AD962F92D2}"/>
              </a:ext>
            </a:extLst>
          </p:cNvPr>
          <p:cNvSpPr/>
          <p:nvPr/>
        </p:nvSpPr>
        <p:spPr>
          <a:xfrm>
            <a:off x="271335" y="5025166"/>
            <a:ext cx="2110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Municípios que fazem fronteira com países latinos que tem Espanhol como língua oficial</a:t>
            </a:r>
          </a:p>
        </p:txBody>
      </p:sp>
      <p:pic>
        <p:nvPicPr>
          <p:cNvPr id="58" name="Imagem 5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38BD037-8063-4AA6-91B6-9ED7F418F0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067729" y="3803070"/>
            <a:ext cx="575370" cy="575370"/>
          </a:xfrm>
          <a:prstGeom prst="rect">
            <a:avLst/>
          </a:prstGeom>
        </p:spPr>
      </p:pic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F1F2A43D-5EFE-4991-BEF8-1C348FE831C9}"/>
              </a:ext>
            </a:extLst>
          </p:cNvPr>
          <p:cNvSpPr/>
          <p:nvPr/>
        </p:nvSpPr>
        <p:spPr>
          <a:xfrm>
            <a:off x="4681941" y="3227586"/>
            <a:ext cx="673216" cy="8901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atin typeface="Agency FB" panose="020B0503020202020204" pitchFamily="34" charset="0"/>
            </a:endParaRP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4F80738F-7114-4B07-BA19-5DA85D53E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67" b="76556"/>
          <a:stretch/>
        </p:blipFill>
        <p:spPr>
          <a:xfrm>
            <a:off x="4930090" y="2558037"/>
            <a:ext cx="673216" cy="876617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7DF5B60D-7C3A-4016-AE20-EBCF8996EC5E}"/>
              </a:ext>
            </a:extLst>
          </p:cNvPr>
          <p:cNvSpPr/>
          <p:nvPr/>
        </p:nvSpPr>
        <p:spPr>
          <a:xfrm>
            <a:off x="4565644" y="3506308"/>
            <a:ext cx="1303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Municípios cujo acesso à cursos de Inglês pode ser menor</a:t>
            </a:r>
          </a:p>
        </p:txBody>
      </p: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01ABE836-2C60-4FAF-B55D-200BBB9D94EC}"/>
              </a:ext>
            </a:extLst>
          </p:cNvPr>
          <p:cNvSpPr/>
          <p:nvPr/>
        </p:nvSpPr>
        <p:spPr>
          <a:xfrm>
            <a:off x="6147924" y="2486382"/>
            <a:ext cx="5775335" cy="4277725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C1DBEF87-C1C5-4C49-94AB-FEFE6831CEAA}"/>
              </a:ext>
            </a:extLst>
          </p:cNvPr>
          <p:cNvSpPr/>
          <p:nvPr/>
        </p:nvSpPr>
        <p:spPr>
          <a:xfrm>
            <a:off x="6481300" y="2548014"/>
            <a:ext cx="1982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13E7D"/>
                </a:solidFill>
              </a:rPr>
              <a:t>Acesso à Internet nas Residências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7E3CF9F-FE5C-4635-A3C9-A99956C872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1" t="2943" b="6944"/>
          <a:stretch/>
        </p:blipFill>
        <p:spPr>
          <a:xfrm>
            <a:off x="6333250" y="3198728"/>
            <a:ext cx="4256567" cy="3478520"/>
          </a:xfrm>
          <a:prstGeom prst="rect">
            <a:avLst/>
          </a:prstGeom>
        </p:spPr>
      </p:pic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866009CD-3478-4D53-8697-AF12CC82973D}"/>
              </a:ext>
            </a:extLst>
          </p:cNvPr>
          <p:cNvSpPr/>
          <p:nvPr/>
        </p:nvSpPr>
        <p:spPr>
          <a:xfrm>
            <a:off x="9920173" y="3045177"/>
            <a:ext cx="883962" cy="8901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>
              <a:latin typeface="Agency FB" panose="020B0503020202020204" pitchFamily="34" charset="0"/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7CAE6747-C8AF-44B4-A444-0EDFD0841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67" b="76556"/>
          <a:stretch/>
        </p:blipFill>
        <p:spPr>
          <a:xfrm>
            <a:off x="11009975" y="2574876"/>
            <a:ext cx="673216" cy="876617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0AD21AC-1000-4314-8015-F749FA90623C}"/>
              </a:ext>
            </a:extLst>
          </p:cNvPr>
          <p:cNvCxnSpPr>
            <a:cxnSpLocks/>
          </p:cNvCxnSpPr>
          <p:nvPr/>
        </p:nvCxnSpPr>
        <p:spPr>
          <a:xfrm>
            <a:off x="6266742" y="5025166"/>
            <a:ext cx="562295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tângulo 69">
            <a:extLst>
              <a:ext uri="{FF2B5EF4-FFF2-40B4-BE49-F238E27FC236}">
                <a16:creationId xmlns:a16="http://schemas.microsoft.com/office/drawing/2014/main" id="{28373CBE-13EE-4AEF-A12C-7E5487BA92F2}"/>
              </a:ext>
            </a:extLst>
          </p:cNvPr>
          <p:cNvSpPr/>
          <p:nvPr/>
        </p:nvSpPr>
        <p:spPr>
          <a:xfrm>
            <a:off x="9818401" y="4124330"/>
            <a:ext cx="1977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Municípios cujo maior % dos alunos responderão NÃO sobre  ter acesso à internet nas suas casas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DEC79524-2B3E-4FD5-BE1C-ADF5C47F218C}"/>
              </a:ext>
            </a:extLst>
          </p:cNvPr>
          <p:cNvSpPr/>
          <p:nvPr/>
        </p:nvSpPr>
        <p:spPr>
          <a:xfrm>
            <a:off x="9041675" y="5938349"/>
            <a:ext cx="2367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Municípios cujo maior % dos alunos responderão SIM sobre ter acesso à internet nas suas casas</a:t>
            </a:r>
          </a:p>
        </p:txBody>
      </p:sp>
      <p:sp>
        <p:nvSpPr>
          <p:cNvPr id="76" name="Triângulo isósceles 75">
            <a:extLst>
              <a:ext uri="{FF2B5EF4-FFF2-40B4-BE49-F238E27FC236}">
                <a16:creationId xmlns:a16="http://schemas.microsoft.com/office/drawing/2014/main" id="{DCCF3DE7-84AF-47F0-A45D-F658BDA6D277}"/>
              </a:ext>
            </a:extLst>
          </p:cNvPr>
          <p:cNvSpPr/>
          <p:nvPr/>
        </p:nvSpPr>
        <p:spPr>
          <a:xfrm>
            <a:off x="3132316" y="1444569"/>
            <a:ext cx="1375516" cy="34372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9" name="Picture 8">
            <a:extLst>
              <a:ext uri="{FF2B5EF4-FFF2-40B4-BE49-F238E27FC236}">
                <a16:creationId xmlns:a16="http://schemas.microsoft.com/office/drawing/2014/main" id="{E911B513-58C3-421C-98A4-A4521AB1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tângulo 79">
            <a:extLst>
              <a:ext uri="{FF2B5EF4-FFF2-40B4-BE49-F238E27FC236}">
                <a16:creationId xmlns:a16="http://schemas.microsoft.com/office/drawing/2014/main" id="{25E00990-9F23-4276-BEB2-26C0F3B105C6}"/>
              </a:ext>
            </a:extLst>
          </p:cNvPr>
          <p:cNvSpPr/>
          <p:nvPr/>
        </p:nvSpPr>
        <p:spPr>
          <a:xfrm>
            <a:off x="-610157" y="1786267"/>
            <a:ext cx="13267378" cy="50308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30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6" descr="O Homem De Negócios Explica Gráficos Do Crescimento Na Reunião ...">
            <a:extLst>
              <a:ext uri="{FF2B5EF4-FFF2-40B4-BE49-F238E27FC236}">
                <a16:creationId xmlns:a16="http://schemas.microsoft.com/office/drawing/2014/main" id="{1746758E-FF8B-4BFD-ABE3-AF0F5F9B7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0"/>
          <a:stretch/>
        </p:blipFill>
        <p:spPr bwMode="auto">
          <a:xfrm>
            <a:off x="0" y="1"/>
            <a:ext cx="122338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51A5B854-8D69-43F7-8194-739BCF2FB708}"/>
              </a:ext>
            </a:extLst>
          </p:cNvPr>
          <p:cNvSpPr/>
          <p:nvPr/>
        </p:nvSpPr>
        <p:spPr>
          <a:xfrm rot="10800000">
            <a:off x="-14422" y="-1"/>
            <a:ext cx="12248279" cy="6857997"/>
          </a:xfrm>
          <a:prstGeom prst="rect">
            <a:avLst/>
          </a:prstGeom>
          <a:solidFill>
            <a:srgbClr val="ECECEC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BA298F76-04BE-4CF2-882A-49F532F01404}"/>
              </a:ext>
            </a:extLst>
          </p:cNvPr>
          <p:cNvSpPr/>
          <p:nvPr/>
        </p:nvSpPr>
        <p:spPr>
          <a:xfrm>
            <a:off x="3142047" y="1449497"/>
            <a:ext cx="1332000" cy="396000"/>
          </a:xfrm>
          <a:prstGeom prst="triangle">
            <a:avLst/>
          </a:prstGeom>
          <a:solidFill>
            <a:srgbClr val="ECECE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0C95ED71-074D-4F65-B539-030F783A04BA}"/>
              </a:ext>
            </a:extLst>
          </p:cNvPr>
          <p:cNvSpPr/>
          <p:nvPr/>
        </p:nvSpPr>
        <p:spPr>
          <a:xfrm>
            <a:off x="8165704" y="2153275"/>
            <a:ext cx="3877200" cy="4591405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99D2927-328A-4D64-9012-760AC76C5D1C}"/>
              </a:ext>
            </a:extLst>
          </p:cNvPr>
          <p:cNvSpPr/>
          <p:nvPr/>
        </p:nvSpPr>
        <p:spPr>
          <a:xfrm>
            <a:off x="4199009" y="2157385"/>
            <a:ext cx="3877200" cy="4603338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55BC28E5-0FCF-458F-9500-C40467E0FFFA}"/>
              </a:ext>
            </a:extLst>
          </p:cNvPr>
          <p:cNvSpPr/>
          <p:nvPr/>
        </p:nvSpPr>
        <p:spPr>
          <a:xfrm>
            <a:off x="159865" y="2153274"/>
            <a:ext cx="3876228" cy="4603339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8B8BE6-5555-419B-B0CF-10F6179BF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" t="1144"/>
          <a:stretch/>
        </p:blipFill>
        <p:spPr>
          <a:xfrm>
            <a:off x="1941199" y="2415614"/>
            <a:ext cx="1607910" cy="1293078"/>
          </a:xfrm>
          <a:prstGeom prst="rect">
            <a:avLst/>
          </a:prstGeom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CEB8F619-2C94-4A64-AFC0-D06059A2D0A8}"/>
              </a:ext>
            </a:extLst>
          </p:cNvPr>
          <p:cNvSpPr txBox="1"/>
          <p:nvPr/>
        </p:nvSpPr>
        <p:spPr>
          <a:xfrm>
            <a:off x="336368" y="2583141"/>
            <a:ext cx="15448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Ciências da Natureza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7A7AF48-E4D5-46E3-9D2F-660CCAEA88D3}"/>
              </a:ext>
            </a:extLst>
          </p:cNvPr>
          <p:cNvSpPr txBox="1"/>
          <p:nvPr/>
        </p:nvSpPr>
        <p:spPr>
          <a:xfrm>
            <a:off x="1809997" y="2232832"/>
            <a:ext cx="17097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120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Moran </a:t>
            </a:r>
            <a:r>
              <a:rPr lang="pt-BR" sz="1200" b="1" dirty="0" err="1">
                <a:solidFill>
                  <a:srgbClr val="FF6600"/>
                </a:solidFill>
                <a:latin typeface="Arial Nova Light" panose="020B0304020202020204" pitchFamily="34" charset="0"/>
              </a:rPr>
              <a:t>Scatterplot</a:t>
            </a:r>
            <a:r>
              <a:rPr lang="pt-BR" sz="120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 70%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D5EE6F-0CAC-4BC9-96E7-BF0E894C6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8" r="1096"/>
          <a:stretch/>
        </p:blipFill>
        <p:spPr>
          <a:xfrm>
            <a:off x="285543" y="3647553"/>
            <a:ext cx="3503944" cy="2986088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46C24825-72EF-4A81-93C8-9B8345C25D36}"/>
              </a:ext>
            </a:extLst>
          </p:cNvPr>
          <p:cNvSpPr txBox="1"/>
          <p:nvPr/>
        </p:nvSpPr>
        <p:spPr>
          <a:xfrm>
            <a:off x="4450249" y="2599183"/>
            <a:ext cx="15448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Ciências Humanas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7141CF-5551-450F-98F8-DAE2988223A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20874" y="2398447"/>
            <a:ext cx="1609200" cy="1292400"/>
          </a:xfrm>
          <a:prstGeom prst="rect">
            <a:avLst/>
          </a:prstGeom>
        </p:spPr>
      </p:pic>
      <p:sp>
        <p:nvSpPr>
          <p:cNvPr id="58" name="CaixaDeTexto 57">
            <a:extLst>
              <a:ext uri="{FF2B5EF4-FFF2-40B4-BE49-F238E27FC236}">
                <a16:creationId xmlns:a16="http://schemas.microsoft.com/office/drawing/2014/main" id="{CC910076-AA23-4F3B-B6E4-DB294E52022C}"/>
              </a:ext>
            </a:extLst>
          </p:cNvPr>
          <p:cNvSpPr txBox="1"/>
          <p:nvPr/>
        </p:nvSpPr>
        <p:spPr>
          <a:xfrm>
            <a:off x="5990895" y="2228255"/>
            <a:ext cx="17177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20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Moran </a:t>
            </a:r>
            <a:r>
              <a:rPr lang="pt-BR" sz="1200" b="1" dirty="0" err="1">
                <a:solidFill>
                  <a:srgbClr val="FF6600"/>
                </a:solidFill>
                <a:latin typeface="Arial Nova Light" panose="020B0304020202020204" pitchFamily="34" charset="0"/>
              </a:rPr>
              <a:t>Scatterplot</a:t>
            </a:r>
            <a:r>
              <a:rPr lang="pt-BR" sz="120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 72%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0C5FF31-AD19-422F-B2D9-D6834C2E8B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956" t="-139" r="956" b="6481"/>
          <a:stretch/>
        </p:blipFill>
        <p:spPr>
          <a:xfrm>
            <a:off x="4366047" y="3742525"/>
            <a:ext cx="3572699" cy="29303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97738C-2B65-493F-B19E-B813A40908F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304" y="2359822"/>
            <a:ext cx="1609200" cy="1292400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728D715F-1198-43A0-B061-AD8CBEBF8956}"/>
              </a:ext>
            </a:extLst>
          </p:cNvPr>
          <p:cNvSpPr txBox="1"/>
          <p:nvPr/>
        </p:nvSpPr>
        <p:spPr>
          <a:xfrm>
            <a:off x="10117661" y="2236711"/>
            <a:ext cx="151996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105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Moran </a:t>
            </a:r>
            <a:r>
              <a:rPr lang="pt-BR" sz="1050" b="1" dirty="0" err="1">
                <a:solidFill>
                  <a:srgbClr val="FF6600"/>
                </a:solidFill>
                <a:latin typeface="Arial Nova Light" panose="020B0304020202020204" pitchFamily="34" charset="0"/>
              </a:rPr>
              <a:t>Scatterplot</a:t>
            </a:r>
            <a:r>
              <a:rPr lang="pt-BR" sz="105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 71%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D9C663E-E423-4630-BDB4-8300A056C7F1}"/>
              </a:ext>
            </a:extLst>
          </p:cNvPr>
          <p:cNvSpPr txBox="1"/>
          <p:nvPr/>
        </p:nvSpPr>
        <p:spPr>
          <a:xfrm>
            <a:off x="8292656" y="2460030"/>
            <a:ext cx="188122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de Linguagens e Códigos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85FC47-533D-48F0-BA8C-1F80861755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76"/>
          <a:stretch/>
        </p:blipFill>
        <p:spPr>
          <a:xfrm>
            <a:off x="8474926" y="3726483"/>
            <a:ext cx="3383133" cy="2907158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DED6797C-3436-4AD3-859E-AD6D82E81B6F}"/>
              </a:ext>
            </a:extLst>
          </p:cNvPr>
          <p:cNvSpPr txBox="1"/>
          <p:nvPr/>
        </p:nvSpPr>
        <p:spPr>
          <a:xfrm>
            <a:off x="4946695" y="1824796"/>
            <a:ext cx="219162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Lisa Map e I de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Moran’s</a:t>
            </a:r>
            <a:endParaRPr lang="pt-B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CB5A9E9E-A07B-4BDC-A4F6-F37939C6DAEA}"/>
              </a:ext>
            </a:extLst>
          </p:cNvPr>
          <p:cNvSpPr txBox="1"/>
          <p:nvPr/>
        </p:nvSpPr>
        <p:spPr>
          <a:xfrm>
            <a:off x="8884912" y="1816950"/>
            <a:ext cx="219162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Lisa Map e I de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Moran’s</a:t>
            </a:r>
            <a:endParaRPr lang="pt-B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81CF06CE-F487-4628-B9A8-F1B8E0F2304B}"/>
              </a:ext>
            </a:extLst>
          </p:cNvPr>
          <p:cNvSpPr txBox="1"/>
          <p:nvPr/>
        </p:nvSpPr>
        <p:spPr>
          <a:xfrm>
            <a:off x="924598" y="1790721"/>
            <a:ext cx="219162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Lisa Map e I de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Moran’s</a:t>
            </a:r>
            <a:endParaRPr lang="pt-B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0F266295-BC62-4E3F-82A9-436F8CE70291}"/>
              </a:ext>
            </a:extLst>
          </p:cNvPr>
          <p:cNvSpPr/>
          <p:nvPr/>
        </p:nvSpPr>
        <p:spPr>
          <a:xfrm>
            <a:off x="3132316" y="1444569"/>
            <a:ext cx="1375516" cy="34372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62A02571-52A9-4992-8B3E-DEA71A53F480}"/>
              </a:ext>
            </a:extLst>
          </p:cNvPr>
          <p:cNvSpPr/>
          <p:nvPr/>
        </p:nvSpPr>
        <p:spPr>
          <a:xfrm>
            <a:off x="54239" y="474703"/>
            <a:ext cx="2169035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Data </a:t>
            </a:r>
            <a:r>
              <a:rPr lang="pt-BR" sz="2000" dirty="0" err="1">
                <a:latin typeface="Agency FB" panose="020B0503020202020204" pitchFamily="34" charset="0"/>
              </a:rPr>
              <a:t>Preparation</a:t>
            </a:r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+ </a:t>
            </a:r>
          </a:p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Feature</a:t>
            </a:r>
            <a:r>
              <a:rPr lang="pt-BR" sz="2000" dirty="0">
                <a:latin typeface="Agency FB" panose="020B0503020202020204" pitchFamily="34" charset="0"/>
              </a:rPr>
              <a:t> </a:t>
            </a:r>
            <a:r>
              <a:rPr lang="pt-BR" sz="2000" dirty="0" err="1">
                <a:latin typeface="Agency FB" panose="020B0503020202020204" pitchFamily="34" charset="0"/>
              </a:rPr>
              <a:t>Engineering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13C30D21-89B0-4858-98E0-963DAF23F3B7}"/>
              </a:ext>
            </a:extLst>
          </p:cNvPr>
          <p:cNvSpPr/>
          <p:nvPr/>
        </p:nvSpPr>
        <p:spPr>
          <a:xfrm>
            <a:off x="2486421" y="474703"/>
            <a:ext cx="2734056" cy="890195"/>
          </a:xfrm>
          <a:prstGeom prst="roundRect">
            <a:avLst/>
          </a:prstGeom>
          <a:solidFill>
            <a:srgbClr val="01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gency FB" panose="020B0503020202020204" pitchFamily="34" charset="0"/>
              </a:rPr>
              <a:t>EDA</a:t>
            </a:r>
            <a:r>
              <a:rPr lang="pt-BR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(</a:t>
            </a:r>
            <a:r>
              <a:rPr lang="pt-BR" dirty="0" err="1">
                <a:latin typeface="Agency FB" panose="020B0503020202020204" pitchFamily="34" charset="0"/>
              </a:rPr>
              <a:t>Exploratory</a:t>
            </a:r>
            <a:r>
              <a:rPr lang="pt-BR" dirty="0">
                <a:latin typeface="Agency FB" panose="020B0503020202020204" pitchFamily="34" charset="0"/>
              </a:rPr>
              <a:t> Data </a:t>
            </a:r>
            <a:r>
              <a:rPr lang="pt-BR" dirty="0" err="1">
                <a:latin typeface="Agency FB" panose="020B0503020202020204" pitchFamily="34" charset="0"/>
              </a:rPr>
              <a:t>Analysis</a:t>
            </a:r>
            <a:r>
              <a:rPr lang="pt-BR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0515197F-8B42-45AA-809A-67218822D0CB}"/>
              </a:ext>
            </a:extLst>
          </p:cNvPr>
          <p:cNvSpPr/>
          <p:nvPr/>
        </p:nvSpPr>
        <p:spPr>
          <a:xfrm>
            <a:off x="5483624" y="474703"/>
            <a:ext cx="3403907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32EB9418-DDB3-4B14-8691-EECD83208029}"/>
              </a:ext>
            </a:extLst>
          </p:cNvPr>
          <p:cNvSpPr/>
          <p:nvPr/>
        </p:nvSpPr>
        <p:spPr>
          <a:xfrm>
            <a:off x="9150678" y="474702"/>
            <a:ext cx="2734056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Spatial</a:t>
            </a:r>
            <a:r>
              <a:rPr lang="pt-BR" sz="2000" dirty="0">
                <a:latin typeface="Agency FB" panose="020B0503020202020204" pitchFamily="34" charset="0"/>
              </a:rPr>
              <a:t> 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45" name="Triângulo isósceles 44">
            <a:extLst>
              <a:ext uri="{FF2B5EF4-FFF2-40B4-BE49-F238E27FC236}">
                <a16:creationId xmlns:a16="http://schemas.microsoft.com/office/drawing/2014/main" id="{4646A49F-694F-4776-91B7-8B4A60B9A5D8}"/>
              </a:ext>
            </a:extLst>
          </p:cNvPr>
          <p:cNvSpPr/>
          <p:nvPr/>
        </p:nvSpPr>
        <p:spPr>
          <a:xfrm rot="5400000">
            <a:off x="2156847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5A7328B5-8003-4B90-9A48-CF99FD563BE0}"/>
              </a:ext>
            </a:extLst>
          </p:cNvPr>
          <p:cNvSpPr/>
          <p:nvPr/>
        </p:nvSpPr>
        <p:spPr>
          <a:xfrm rot="5400000">
            <a:off x="5162012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480FA102-EE0C-4CE1-8196-6D8A0DD08810}"/>
              </a:ext>
            </a:extLst>
          </p:cNvPr>
          <p:cNvSpPr/>
          <p:nvPr/>
        </p:nvSpPr>
        <p:spPr>
          <a:xfrm rot="5400000">
            <a:off x="8827888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pic>
        <p:nvPicPr>
          <p:cNvPr id="51" name="Picture 8">
            <a:extLst>
              <a:ext uri="{FF2B5EF4-FFF2-40B4-BE49-F238E27FC236}">
                <a16:creationId xmlns:a16="http://schemas.microsoft.com/office/drawing/2014/main" id="{39A0EDD2-F107-457C-A560-75F4B8824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BBF15928-2A91-484A-A317-6E6D685998B6}"/>
              </a:ext>
            </a:extLst>
          </p:cNvPr>
          <p:cNvSpPr/>
          <p:nvPr/>
        </p:nvSpPr>
        <p:spPr>
          <a:xfrm>
            <a:off x="-610157" y="1786267"/>
            <a:ext cx="13267378" cy="50308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50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6" descr="O Homem De Negócios Explica Gráficos Do Crescimento Na Reunião ...">
            <a:extLst>
              <a:ext uri="{FF2B5EF4-FFF2-40B4-BE49-F238E27FC236}">
                <a16:creationId xmlns:a16="http://schemas.microsoft.com/office/drawing/2014/main" id="{44D7166F-5C3C-4FB4-88C0-311A6580F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0"/>
          <a:stretch/>
        </p:blipFill>
        <p:spPr bwMode="auto">
          <a:xfrm>
            <a:off x="0" y="1"/>
            <a:ext cx="122338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1CFA4E03-58AF-4E8B-8886-AD321F668B4D}"/>
              </a:ext>
            </a:extLst>
          </p:cNvPr>
          <p:cNvSpPr/>
          <p:nvPr/>
        </p:nvSpPr>
        <p:spPr>
          <a:xfrm rot="10800000">
            <a:off x="-14421" y="0"/>
            <a:ext cx="12248279" cy="6857997"/>
          </a:xfrm>
          <a:prstGeom prst="rect">
            <a:avLst/>
          </a:prstGeom>
          <a:solidFill>
            <a:srgbClr val="ECECEC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99D2927-328A-4D64-9012-760AC76C5D1C}"/>
              </a:ext>
            </a:extLst>
          </p:cNvPr>
          <p:cNvSpPr/>
          <p:nvPr/>
        </p:nvSpPr>
        <p:spPr>
          <a:xfrm>
            <a:off x="4166925" y="2141343"/>
            <a:ext cx="3877200" cy="4603338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55BC28E5-0FCF-458F-9500-C40467E0FFFA}"/>
              </a:ext>
            </a:extLst>
          </p:cNvPr>
          <p:cNvSpPr/>
          <p:nvPr/>
        </p:nvSpPr>
        <p:spPr>
          <a:xfrm>
            <a:off x="95697" y="2153274"/>
            <a:ext cx="3876228" cy="4591407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33098FF-FF33-4FD2-9448-A031DAEA1FBF}"/>
              </a:ext>
            </a:extLst>
          </p:cNvPr>
          <p:cNvSpPr txBox="1"/>
          <p:nvPr/>
        </p:nvSpPr>
        <p:spPr>
          <a:xfrm>
            <a:off x="919920" y="1824245"/>
            <a:ext cx="219162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Lisa Map e I de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Moran’s</a:t>
            </a:r>
            <a:endParaRPr lang="pt-B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EC3F03-A523-4458-A453-E39BFDB0D3A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057"/>
          <a:stretch/>
        </p:blipFill>
        <p:spPr>
          <a:xfrm>
            <a:off x="2033810" y="2385420"/>
            <a:ext cx="1609200" cy="1292400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BA7E436D-9031-4C67-BF86-0D5305148539}"/>
              </a:ext>
            </a:extLst>
          </p:cNvPr>
          <p:cNvSpPr txBox="1"/>
          <p:nvPr/>
        </p:nvSpPr>
        <p:spPr>
          <a:xfrm>
            <a:off x="1817052" y="2259656"/>
            <a:ext cx="17448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120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Moran </a:t>
            </a:r>
            <a:r>
              <a:rPr lang="pt-BR" sz="1200" b="1" dirty="0" err="1">
                <a:solidFill>
                  <a:srgbClr val="FF6600"/>
                </a:solidFill>
                <a:latin typeface="Arial Nova Light" panose="020B0304020202020204" pitchFamily="34" charset="0"/>
              </a:rPr>
              <a:t>Scatterplot</a:t>
            </a:r>
            <a:r>
              <a:rPr lang="pt-BR" sz="120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 69%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ACE814A-AC44-415A-94AC-1B6552E69799}"/>
              </a:ext>
            </a:extLst>
          </p:cNvPr>
          <p:cNvSpPr txBox="1"/>
          <p:nvPr/>
        </p:nvSpPr>
        <p:spPr>
          <a:xfrm>
            <a:off x="272200" y="2583141"/>
            <a:ext cx="15448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Matemática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233E69-2A1B-48AA-AE10-298E9412B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76" y="3695218"/>
            <a:ext cx="3493145" cy="294268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B96F8F1-BA44-4CC2-92F9-D522EC995B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61"/>
          <a:stretch/>
        </p:blipFill>
        <p:spPr>
          <a:xfrm>
            <a:off x="5581122" y="2385420"/>
            <a:ext cx="2189053" cy="1315764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0DCBF830-038C-4FE9-A13F-D6C4D5A32A71}"/>
              </a:ext>
            </a:extLst>
          </p:cNvPr>
          <p:cNvSpPr txBox="1"/>
          <p:nvPr/>
        </p:nvSpPr>
        <p:spPr>
          <a:xfrm>
            <a:off x="4256507" y="2680156"/>
            <a:ext cx="1284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</a:t>
            </a:r>
          </a:p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Redação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FB7AFBE-D057-48C7-A6C5-375D3E23A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723" y="3803744"/>
            <a:ext cx="3528554" cy="2834159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9F5A47C2-E515-40DA-BD80-8096965F18CA}"/>
              </a:ext>
            </a:extLst>
          </p:cNvPr>
          <p:cNvSpPr txBox="1"/>
          <p:nvPr/>
        </p:nvSpPr>
        <p:spPr>
          <a:xfrm>
            <a:off x="4914611" y="1818279"/>
            <a:ext cx="219162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Lisa Map e I de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Moran’s</a:t>
            </a:r>
            <a:endParaRPr lang="pt-B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5CB7363-3E7B-4EE0-874C-F9B0466A3612}"/>
              </a:ext>
            </a:extLst>
          </p:cNvPr>
          <p:cNvSpPr txBox="1"/>
          <p:nvPr/>
        </p:nvSpPr>
        <p:spPr>
          <a:xfrm>
            <a:off x="5803220" y="2259656"/>
            <a:ext cx="17448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120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Moran </a:t>
            </a:r>
            <a:r>
              <a:rPr lang="pt-BR" sz="1200" b="1" dirty="0" err="1">
                <a:solidFill>
                  <a:srgbClr val="FF6600"/>
                </a:solidFill>
                <a:latin typeface="Arial Nova Light" panose="020B0304020202020204" pitchFamily="34" charset="0"/>
              </a:rPr>
              <a:t>Scatterplot</a:t>
            </a:r>
            <a:r>
              <a:rPr lang="pt-BR" sz="1200" b="1" dirty="0">
                <a:solidFill>
                  <a:srgbClr val="FF6600"/>
                </a:solidFill>
                <a:latin typeface="Arial Nova Light" panose="020B0304020202020204" pitchFamily="34" charset="0"/>
              </a:rPr>
              <a:t> 52%</a:t>
            </a:r>
          </a:p>
        </p:txBody>
      </p:sp>
      <p:sp>
        <p:nvSpPr>
          <p:cNvPr id="54" name="Triângulo isósceles 53">
            <a:extLst>
              <a:ext uri="{FF2B5EF4-FFF2-40B4-BE49-F238E27FC236}">
                <a16:creationId xmlns:a16="http://schemas.microsoft.com/office/drawing/2014/main" id="{615C907C-EADF-4BD8-93F6-E145921E9288}"/>
              </a:ext>
            </a:extLst>
          </p:cNvPr>
          <p:cNvSpPr/>
          <p:nvPr/>
        </p:nvSpPr>
        <p:spPr>
          <a:xfrm>
            <a:off x="3132316" y="1444569"/>
            <a:ext cx="1375516" cy="34372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DF24D2A2-9728-4DDC-8711-C5C33E2364A0}"/>
              </a:ext>
            </a:extLst>
          </p:cNvPr>
          <p:cNvSpPr/>
          <p:nvPr/>
        </p:nvSpPr>
        <p:spPr>
          <a:xfrm>
            <a:off x="54239" y="474703"/>
            <a:ext cx="2169035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Data </a:t>
            </a:r>
            <a:r>
              <a:rPr lang="pt-BR" sz="2000" dirty="0" err="1">
                <a:latin typeface="Agency FB" panose="020B0503020202020204" pitchFamily="34" charset="0"/>
              </a:rPr>
              <a:t>Preparation</a:t>
            </a:r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+ </a:t>
            </a:r>
          </a:p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Feature</a:t>
            </a:r>
            <a:r>
              <a:rPr lang="pt-BR" sz="2000" dirty="0">
                <a:latin typeface="Agency FB" panose="020B0503020202020204" pitchFamily="34" charset="0"/>
              </a:rPr>
              <a:t> </a:t>
            </a:r>
            <a:r>
              <a:rPr lang="pt-BR" sz="2000" dirty="0" err="1">
                <a:latin typeface="Agency FB" panose="020B0503020202020204" pitchFamily="34" charset="0"/>
              </a:rPr>
              <a:t>Engineering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A4BE12C6-3269-4FEA-8525-D0A15B1EF77D}"/>
              </a:ext>
            </a:extLst>
          </p:cNvPr>
          <p:cNvSpPr/>
          <p:nvPr/>
        </p:nvSpPr>
        <p:spPr>
          <a:xfrm>
            <a:off x="2486421" y="474703"/>
            <a:ext cx="2734056" cy="890195"/>
          </a:xfrm>
          <a:prstGeom prst="roundRect">
            <a:avLst/>
          </a:prstGeom>
          <a:solidFill>
            <a:srgbClr val="01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gency FB" panose="020B0503020202020204" pitchFamily="34" charset="0"/>
              </a:rPr>
              <a:t>EDA</a:t>
            </a:r>
            <a:r>
              <a:rPr lang="pt-BR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(</a:t>
            </a:r>
            <a:r>
              <a:rPr lang="pt-BR" dirty="0" err="1">
                <a:latin typeface="Agency FB" panose="020B0503020202020204" pitchFamily="34" charset="0"/>
              </a:rPr>
              <a:t>Exploratory</a:t>
            </a:r>
            <a:r>
              <a:rPr lang="pt-BR" dirty="0">
                <a:latin typeface="Agency FB" panose="020B0503020202020204" pitchFamily="34" charset="0"/>
              </a:rPr>
              <a:t> Data </a:t>
            </a:r>
            <a:r>
              <a:rPr lang="pt-BR" dirty="0" err="1">
                <a:latin typeface="Agency FB" panose="020B0503020202020204" pitchFamily="34" charset="0"/>
              </a:rPr>
              <a:t>Analysis</a:t>
            </a:r>
            <a:r>
              <a:rPr lang="pt-BR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216FDDCB-9E3C-47FD-9ACA-19057BEBCBA7}"/>
              </a:ext>
            </a:extLst>
          </p:cNvPr>
          <p:cNvSpPr/>
          <p:nvPr/>
        </p:nvSpPr>
        <p:spPr>
          <a:xfrm>
            <a:off x="5483624" y="474703"/>
            <a:ext cx="3403907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073E1B54-1EF0-4461-BCFC-521ED50C635E}"/>
              </a:ext>
            </a:extLst>
          </p:cNvPr>
          <p:cNvSpPr/>
          <p:nvPr/>
        </p:nvSpPr>
        <p:spPr>
          <a:xfrm>
            <a:off x="9150678" y="474702"/>
            <a:ext cx="2734056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Spatial</a:t>
            </a:r>
            <a:r>
              <a:rPr lang="pt-BR" sz="2000" dirty="0">
                <a:latin typeface="Agency FB" panose="020B0503020202020204" pitchFamily="34" charset="0"/>
              </a:rPr>
              <a:t> 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61" name="Triângulo isósceles 60">
            <a:extLst>
              <a:ext uri="{FF2B5EF4-FFF2-40B4-BE49-F238E27FC236}">
                <a16:creationId xmlns:a16="http://schemas.microsoft.com/office/drawing/2014/main" id="{53AB9CDF-F4A1-4BA1-952A-096BF8248802}"/>
              </a:ext>
            </a:extLst>
          </p:cNvPr>
          <p:cNvSpPr/>
          <p:nvPr/>
        </p:nvSpPr>
        <p:spPr>
          <a:xfrm rot="5400000">
            <a:off x="2156847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62" name="Triângulo isósceles 61">
            <a:extLst>
              <a:ext uri="{FF2B5EF4-FFF2-40B4-BE49-F238E27FC236}">
                <a16:creationId xmlns:a16="http://schemas.microsoft.com/office/drawing/2014/main" id="{F1A70F5D-4C94-4839-8582-AD1AC3B5D8AC}"/>
              </a:ext>
            </a:extLst>
          </p:cNvPr>
          <p:cNvSpPr/>
          <p:nvPr/>
        </p:nvSpPr>
        <p:spPr>
          <a:xfrm rot="5400000">
            <a:off x="5162012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63" name="Triângulo isósceles 62">
            <a:extLst>
              <a:ext uri="{FF2B5EF4-FFF2-40B4-BE49-F238E27FC236}">
                <a16:creationId xmlns:a16="http://schemas.microsoft.com/office/drawing/2014/main" id="{6BC2E68A-A0B6-475E-878E-E34A056B54D2}"/>
              </a:ext>
            </a:extLst>
          </p:cNvPr>
          <p:cNvSpPr/>
          <p:nvPr/>
        </p:nvSpPr>
        <p:spPr>
          <a:xfrm rot="5400000">
            <a:off x="8827888" y="883236"/>
            <a:ext cx="396000" cy="95696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pic>
        <p:nvPicPr>
          <p:cNvPr id="64" name="Picture 8">
            <a:extLst>
              <a:ext uri="{FF2B5EF4-FFF2-40B4-BE49-F238E27FC236}">
                <a16:creationId xmlns:a16="http://schemas.microsoft.com/office/drawing/2014/main" id="{A724C36E-7346-4DF5-B955-9B9839995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tângulo 64">
            <a:extLst>
              <a:ext uri="{FF2B5EF4-FFF2-40B4-BE49-F238E27FC236}">
                <a16:creationId xmlns:a16="http://schemas.microsoft.com/office/drawing/2014/main" id="{98AE7CE0-75D4-421C-B87C-5715CC38EB74}"/>
              </a:ext>
            </a:extLst>
          </p:cNvPr>
          <p:cNvSpPr/>
          <p:nvPr/>
        </p:nvSpPr>
        <p:spPr>
          <a:xfrm>
            <a:off x="-610157" y="1786267"/>
            <a:ext cx="13267378" cy="50308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14178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riângulo isósceles 162">
            <a:extLst>
              <a:ext uri="{FF2B5EF4-FFF2-40B4-BE49-F238E27FC236}">
                <a16:creationId xmlns:a16="http://schemas.microsoft.com/office/drawing/2014/main" id="{778BCDC7-9249-44D4-9BAF-1855E5C4C29D}"/>
              </a:ext>
            </a:extLst>
          </p:cNvPr>
          <p:cNvSpPr/>
          <p:nvPr/>
        </p:nvSpPr>
        <p:spPr>
          <a:xfrm>
            <a:off x="5247865" y="824943"/>
            <a:ext cx="1754363" cy="41970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Só 1 em 10 pessoas passa nesse teste de matemática sem calculadora ...">
            <a:extLst>
              <a:ext uri="{FF2B5EF4-FFF2-40B4-BE49-F238E27FC236}">
                <a16:creationId xmlns:a16="http://schemas.microsoft.com/office/drawing/2014/main" id="{C4B4074C-20EB-446C-8A11-DAAB7B08A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48394" cy="728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Retângulo 165">
            <a:extLst>
              <a:ext uri="{FF2B5EF4-FFF2-40B4-BE49-F238E27FC236}">
                <a16:creationId xmlns:a16="http://schemas.microsoft.com/office/drawing/2014/main" id="{A1D06FA8-BF2A-41C1-BD33-D9D83BAC6813}"/>
              </a:ext>
            </a:extLst>
          </p:cNvPr>
          <p:cNvSpPr/>
          <p:nvPr/>
        </p:nvSpPr>
        <p:spPr>
          <a:xfrm rot="10800000">
            <a:off x="-14422" y="-1"/>
            <a:ext cx="12248279" cy="6857997"/>
          </a:xfrm>
          <a:prstGeom prst="rect">
            <a:avLst/>
          </a:prstGeom>
          <a:solidFill>
            <a:srgbClr val="ECECEC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E803808C-E076-4EF2-9423-26DF65EEDC2D}"/>
              </a:ext>
            </a:extLst>
          </p:cNvPr>
          <p:cNvGrpSpPr/>
          <p:nvPr/>
        </p:nvGrpSpPr>
        <p:grpSpPr>
          <a:xfrm>
            <a:off x="4043503" y="2077570"/>
            <a:ext cx="3829022" cy="1685619"/>
            <a:chOff x="3762629" y="2088204"/>
            <a:chExt cx="3829022" cy="1685619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5C2D5ED-F6F4-4F74-86BA-3321706D1C00}"/>
                </a:ext>
              </a:extLst>
            </p:cNvPr>
            <p:cNvSpPr/>
            <p:nvPr/>
          </p:nvSpPr>
          <p:spPr>
            <a:xfrm>
              <a:off x="3762629" y="2349795"/>
              <a:ext cx="3829022" cy="1424028"/>
            </a:xfrm>
            <a:prstGeom prst="roundRect">
              <a:avLst>
                <a:gd name="adj" fmla="val 14666"/>
              </a:avLst>
            </a:prstGeom>
            <a:solidFill>
              <a:schemeClr val="bg1"/>
            </a:solidFill>
            <a:ln w="28575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F226EC2-41FE-456A-843D-B50BE31E173A}"/>
                </a:ext>
              </a:extLst>
            </p:cNvPr>
            <p:cNvSpPr txBox="1"/>
            <p:nvPr/>
          </p:nvSpPr>
          <p:spPr>
            <a:xfrm>
              <a:off x="3851048" y="2741130"/>
              <a:ext cx="3653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13E7D"/>
                  </a:solidFill>
                </a:rPr>
                <a:t>Restrição da minimização do AIC pela análise de </a:t>
              </a:r>
              <a:r>
                <a:rPr lang="pt-BR" b="1" dirty="0" err="1">
                  <a:solidFill>
                    <a:srgbClr val="013E7D"/>
                  </a:solidFill>
                </a:rPr>
                <a:t>multicolinearidade</a:t>
              </a:r>
              <a:endParaRPr lang="pt-BR" b="1" dirty="0">
                <a:solidFill>
                  <a:srgbClr val="013E7D"/>
                </a:solidFill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FBB5CC1-34FE-4EE9-AEC4-D04DC3D1260D}"/>
                </a:ext>
              </a:extLst>
            </p:cNvPr>
            <p:cNvSpPr/>
            <p:nvPr/>
          </p:nvSpPr>
          <p:spPr>
            <a:xfrm>
              <a:off x="5479140" y="2088204"/>
              <a:ext cx="396000" cy="396000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2</a:t>
              </a:r>
            </a:p>
          </p:txBody>
        </p:sp>
      </p:grp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571B9EFF-8B79-49F1-B6F2-F21BC39A3C6A}"/>
              </a:ext>
            </a:extLst>
          </p:cNvPr>
          <p:cNvCxnSpPr>
            <a:cxnSpLocks/>
          </p:cNvCxnSpPr>
          <p:nvPr/>
        </p:nvCxnSpPr>
        <p:spPr>
          <a:xfrm rot="5400000">
            <a:off x="4826551" y="3012302"/>
            <a:ext cx="391211" cy="1871716"/>
          </a:xfrm>
          <a:prstGeom prst="bentConnector3">
            <a:avLst>
              <a:gd name="adj1" fmla="val 50000"/>
            </a:avLst>
          </a:prstGeom>
          <a:ln w="19050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A8119FA2-AC59-49E0-8FC3-873EE79A9877}"/>
              </a:ext>
            </a:extLst>
          </p:cNvPr>
          <p:cNvGrpSpPr/>
          <p:nvPr/>
        </p:nvGrpSpPr>
        <p:grpSpPr>
          <a:xfrm>
            <a:off x="2768838" y="5531503"/>
            <a:ext cx="2634920" cy="1113304"/>
            <a:chOff x="4574297" y="4122406"/>
            <a:chExt cx="3481910" cy="1769971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A0046AD2-0F67-4654-8A10-BE22A13F9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4297" y="4122406"/>
              <a:ext cx="3481910" cy="1769971"/>
            </a:xfrm>
            <a:prstGeom prst="rect">
              <a:avLst/>
            </a:prstGeom>
            <a:ln w="19050">
              <a:solidFill>
                <a:srgbClr val="013E7D"/>
              </a:solidFill>
              <a:prstDash val="sysDash"/>
            </a:ln>
          </p:spPr>
        </p:pic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7254694A-D788-4B9A-BF98-76197D770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5279" y="5450337"/>
              <a:ext cx="3037758" cy="1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C2611A9F-CDCE-4DD9-9F0F-35B8324F7A69}"/>
              </a:ext>
            </a:extLst>
          </p:cNvPr>
          <p:cNvGrpSpPr/>
          <p:nvPr/>
        </p:nvGrpSpPr>
        <p:grpSpPr>
          <a:xfrm>
            <a:off x="2768838" y="4154399"/>
            <a:ext cx="2634920" cy="1271764"/>
            <a:chOff x="225238" y="4611785"/>
            <a:chExt cx="3481910" cy="1710444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36214ED1-6837-4D44-AAF0-075E04E83B40}"/>
                </a:ext>
              </a:extLst>
            </p:cNvPr>
            <p:cNvGrpSpPr/>
            <p:nvPr/>
          </p:nvGrpSpPr>
          <p:grpSpPr>
            <a:xfrm>
              <a:off x="225238" y="4611785"/>
              <a:ext cx="3481910" cy="1710444"/>
              <a:chOff x="4574297" y="2221580"/>
              <a:chExt cx="3481910" cy="1710444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0A72860F-58A4-4591-8064-82C4D056CA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54" t="2546" r="854" b="1150"/>
              <a:stretch/>
            </p:blipFill>
            <p:spPr>
              <a:xfrm>
                <a:off x="4574297" y="2221580"/>
                <a:ext cx="3481910" cy="1710444"/>
              </a:xfrm>
              <a:prstGeom prst="rect">
                <a:avLst/>
              </a:prstGeom>
              <a:ln w="19050">
                <a:solidFill>
                  <a:srgbClr val="013E7D"/>
                </a:solidFill>
                <a:prstDash val="sysDash"/>
              </a:ln>
            </p:spPr>
          </p:pic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E4E2F225-703D-48BC-A866-9C80E8C2DF84}"/>
                  </a:ext>
                </a:extLst>
              </p:cNvPr>
              <p:cNvCxnSpPr/>
              <p:nvPr/>
            </p:nvCxnSpPr>
            <p:spPr>
              <a:xfrm>
                <a:off x="5709684" y="2292584"/>
                <a:ext cx="0" cy="1459973"/>
              </a:xfrm>
              <a:prstGeom prst="line">
                <a:avLst/>
              </a:prstGeom>
              <a:ln w="19050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BE1498-3179-4AF7-A7C7-784305B41A90}"/>
                </a:ext>
              </a:extLst>
            </p:cNvPr>
            <p:cNvSpPr txBox="1"/>
            <p:nvPr/>
          </p:nvSpPr>
          <p:spPr>
            <a:xfrm>
              <a:off x="1414536" y="4682789"/>
              <a:ext cx="11357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rgbClr val="FF6600"/>
                  </a:solidFill>
                </a:rPr>
                <a:t>Ex.16 </a:t>
              </a:r>
              <a:r>
                <a:rPr lang="pt-BR" sz="1200" b="1" dirty="0" err="1">
                  <a:solidFill>
                    <a:srgbClr val="FF6600"/>
                  </a:solidFill>
                </a:rPr>
                <a:t>Features</a:t>
              </a:r>
              <a:endParaRPr lang="pt-BR" sz="1200" b="1" dirty="0">
                <a:solidFill>
                  <a:srgbClr val="FF6600"/>
                </a:solidFill>
              </a:endParaRPr>
            </a:p>
          </p:txBody>
        </p:sp>
      </p:grpSp>
      <p:cxnSp>
        <p:nvCxnSpPr>
          <p:cNvPr id="61" name="Conector: Angulado 60">
            <a:extLst>
              <a:ext uri="{FF2B5EF4-FFF2-40B4-BE49-F238E27FC236}">
                <a16:creationId xmlns:a16="http://schemas.microsoft.com/office/drawing/2014/main" id="{9BFF3035-28C7-4302-9A4D-BBD53932601E}"/>
              </a:ext>
            </a:extLst>
          </p:cNvPr>
          <p:cNvCxnSpPr>
            <a:cxnSpLocks/>
            <a:stCxn id="25" idx="2"/>
            <a:endCxn id="84" idx="0"/>
          </p:cNvCxnSpPr>
          <p:nvPr/>
        </p:nvCxnSpPr>
        <p:spPr>
          <a:xfrm rot="16200000" flipH="1">
            <a:off x="6649830" y="3071373"/>
            <a:ext cx="369014" cy="1752646"/>
          </a:xfrm>
          <a:prstGeom prst="bentConnector3">
            <a:avLst>
              <a:gd name="adj1" fmla="val 50000"/>
            </a:avLst>
          </a:prstGeom>
          <a:ln w="19050">
            <a:solidFill>
              <a:srgbClr val="013E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m 83">
            <a:extLst>
              <a:ext uri="{FF2B5EF4-FFF2-40B4-BE49-F238E27FC236}">
                <a16:creationId xmlns:a16="http://schemas.microsoft.com/office/drawing/2014/main" id="{7F43C1A1-070B-4190-8B46-BE0E473A2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158" y="4132203"/>
            <a:ext cx="3425004" cy="2604977"/>
          </a:xfrm>
          <a:prstGeom prst="rect">
            <a:avLst/>
          </a:prstGeom>
        </p:spPr>
      </p:pic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EB1BCF54-704D-4BB8-9738-FD97EF2C2BA8}"/>
              </a:ext>
            </a:extLst>
          </p:cNvPr>
          <p:cNvGrpSpPr/>
          <p:nvPr/>
        </p:nvGrpSpPr>
        <p:grpSpPr>
          <a:xfrm>
            <a:off x="8225286" y="2077570"/>
            <a:ext cx="3191261" cy="1674987"/>
            <a:chOff x="8044542" y="2088204"/>
            <a:chExt cx="3191261" cy="1674987"/>
          </a:xfrm>
        </p:grpSpPr>
        <p:sp>
          <p:nvSpPr>
            <p:cNvPr id="108" name="Retângulo: Cantos Arredondados 107">
              <a:extLst>
                <a:ext uri="{FF2B5EF4-FFF2-40B4-BE49-F238E27FC236}">
                  <a16:creationId xmlns:a16="http://schemas.microsoft.com/office/drawing/2014/main" id="{972987C8-183C-491E-88FA-217DC870DD0D}"/>
                </a:ext>
              </a:extLst>
            </p:cNvPr>
            <p:cNvSpPr/>
            <p:nvPr/>
          </p:nvSpPr>
          <p:spPr>
            <a:xfrm>
              <a:off x="8131803" y="2349794"/>
              <a:ext cx="3036052" cy="1413397"/>
            </a:xfrm>
            <a:prstGeom prst="roundRect">
              <a:avLst>
                <a:gd name="adj" fmla="val 14666"/>
              </a:avLst>
            </a:prstGeom>
            <a:solidFill>
              <a:schemeClr val="bg1"/>
            </a:solidFill>
            <a:ln w="28575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32AEBE5B-D203-40F4-AF0E-7CAF34694CAB}"/>
                </a:ext>
              </a:extLst>
            </p:cNvPr>
            <p:cNvSpPr txBox="1"/>
            <p:nvPr/>
          </p:nvSpPr>
          <p:spPr>
            <a:xfrm>
              <a:off x="8044542" y="2525686"/>
              <a:ext cx="319126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 err="1">
                  <a:solidFill>
                    <a:srgbClr val="013E7D"/>
                  </a:solidFill>
                </a:rPr>
                <a:t>Feature</a:t>
              </a:r>
              <a:r>
                <a:rPr lang="pt-BR" sz="2000" b="1" dirty="0">
                  <a:solidFill>
                    <a:srgbClr val="013E7D"/>
                  </a:solidFill>
                </a:rPr>
                <a:t> </a:t>
              </a:r>
              <a:r>
                <a:rPr lang="pt-BR" sz="2000" b="1" dirty="0" err="1">
                  <a:solidFill>
                    <a:srgbClr val="013E7D"/>
                  </a:solidFill>
                </a:rPr>
                <a:t>Sacaling</a:t>
              </a:r>
              <a:r>
                <a:rPr lang="pt-BR" sz="2000" b="1" dirty="0">
                  <a:solidFill>
                    <a:srgbClr val="013E7D"/>
                  </a:solidFill>
                </a:rPr>
                <a:t> </a:t>
              </a:r>
            </a:p>
            <a:p>
              <a:pPr algn="ctr"/>
              <a:r>
                <a:rPr lang="pt-BR" sz="1600" dirty="0">
                  <a:solidFill>
                    <a:srgbClr val="013E7D"/>
                  </a:solidFill>
                </a:rPr>
                <a:t>(Normaliza as variáveis) </a:t>
              </a:r>
            </a:p>
            <a:p>
              <a:pPr algn="ctr"/>
              <a:r>
                <a:rPr lang="pt-BR" sz="1400" dirty="0">
                  <a:solidFill>
                    <a:srgbClr val="013E7D"/>
                  </a:solidFill>
                </a:rPr>
                <a:t>Realizado para conseguir interpretar os coeficientes da regressão linear  </a:t>
              </a:r>
              <a:endParaRPr lang="pt-BR" sz="1400" b="1" dirty="0">
                <a:solidFill>
                  <a:srgbClr val="013E7D"/>
                </a:solidFill>
              </a:endParaRPr>
            </a:p>
          </p:txBody>
        </p:sp>
        <p:sp>
          <p:nvSpPr>
            <p:cNvPr id="110" name="Elipse 109">
              <a:extLst>
                <a:ext uri="{FF2B5EF4-FFF2-40B4-BE49-F238E27FC236}">
                  <a16:creationId xmlns:a16="http://schemas.microsoft.com/office/drawing/2014/main" id="{C344AC8A-0186-4C7F-80D2-8CC411149AC4}"/>
                </a:ext>
              </a:extLst>
            </p:cNvPr>
            <p:cNvSpPr/>
            <p:nvPr/>
          </p:nvSpPr>
          <p:spPr>
            <a:xfrm>
              <a:off x="9451828" y="2088204"/>
              <a:ext cx="396000" cy="396000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</p:grpSp>
      <p:grpSp>
        <p:nvGrpSpPr>
          <p:cNvPr id="138" name="Agrupar 137">
            <a:extLst>
              <a:ext uri="{FF2B5EF4-FFF2-40B4-BE49-F238E27FC236}">
                <a16:creationId xmlns:a16="http://schemas.microsoft.com/office/drawing/2014/main" id="{16EE92F4-B8A3-44DA-812D-BE22826918FA}"/>
              </a:ext>
            </a:extLst>
          </p:cNvPr>
          <p:cNvGrpSpPr/>
          <p:nvPr/>
        </p:nvGrpSpPr>
        <p:grpSpPr>
          <a:xfrm>
            <a:off x="775452" y="2077570"/>
            <a:ext cx="2838660" cy="1685619"/>
            <a:chOff x="392671" y="2088204"/>
            <a:chExt cx="2838660" cy="1685619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CC51FF54-027B-4D38-8288-E868DC6ECC7C}"/>
                </a:ext>
              </a:extLst>
            </p:cNvPr>
            <p:cNvSpPr/>
            <p:nvPr/>
          </p:nvSpPr>
          <p:spPr>
            <a:xfrm>
              <a:off x="392671" y="2313850"/>
              <a:ext cx="2838660" cy="1459973"/>
            </a:xfrm>
            <a:prstGeom prst="roundRect">
              <a:avLst>
                <a:gd name="adj" fmla="val 14666"/>
              </a:avLst>
            </a:prstGeom>
            <a:solidFill>
              <a:schemeClr val="bg1"/>
            </a:solidFill>
            <a:ln w="28575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70E13F04-8BF4-4F74-807F-70E4D5B0FFA3}"/>
                </a:ext>
              </a:extLst>
            </p:cNvPr>
            <p:cNvSpPr/>
            <p:nvPr/>
          </p:nvSpPr>
          <p:spPr>
            <a:xfrm>
              <a:off x="1619329" y="2088204"/>
              <a:ext cx="396000" cy="396000"/>
            </a:xfrm>
            <a:prstGeom prst="ellipse">
              <a:avLst/>
            </a:prstGeom>
            <a:solidFill>
              <a:srgbClr val="FF6600"/>
            </a:solidFill>
            <a:ln w="19050">
              <a:solidFill>
                <a:srgbClr val="013E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</a:t>
              </a:r>
            </a:p>
          </p:txBody>
        </p: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1636DEB7-F43B-4323-BBE1-846DE68D107F}"/>
                </a:ext>
              </a:extLst>
            </p:cNvPr>
            <p:cNvSpPr txBox="1"/>
            <p:nvPr/>
          </p:nvSpPr>
          <p:spPr>
            <a:xfrm>
              <a:off x="502115" y="2709849"/>
              <a:ext cx="26000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>
                  <a:solidFill>
                    <a:srgbClr val="013E7D"/>
                  </a:solidFill>
                </a:rPr>
                <a:t>Foward</a:t>
              </a:r>
              <a:r>
                <a:rPr lang="pt-BR" b="1" dirty="0">
                  <a:solidFill>
                    <a:srgbClr val="013E7D"/>
                  </a:solidFill>
                </a:rPr>
                <a:t> </a:t>
              </a:r>
              <a:r>
                <a:rPr lang="pt-BR" b="1" dirty="0" err="1">
                  <a:solidFill>
                    <a:srgbClr val="013E7D"/>
                  </a:solidFill>
                </a:rPr>
                <a:t>selection</a:t>
              </a:r>
              <a:r>
                <a:rPr lang="pt-BR" b="1" dirty="0">
                  <a:solidFill>
                    <a:srgbClr val="013E7D"/>
                  </a:solidFill>
                </a:rPr>
                <a:t> </a:t>
              </a:r>
              <a:r>
                <a:rPr lang="pt-BR" dirty="0">
                  <a:solidFill>
                    <a:srgbClr val="013E7D"/>
                  </a:solidFill>
                </a:rPr>
                <a:t>através da minimização do </a:t>
              </a:r>
              <a:r>
                <a:rPr lang="pt-BR" b="1" dirty="0" err="1">
                  <a:solidFill>
                    <a:srgbClr val="013E7D"/>
                  </a:solidFill>
                </a:rPr>
                <a:t>akaike</a:t>
              </a:r>
              <a:r>
                <a:rPr lang="pt-BR" b="1" dirty="0">
                  <a:solidFill>
                    <a:srgbClr val="013E7D"/>
                  </a:solidFill>
                </a:rPr>
                <a:t> (AIC)</a:t>
              </a:r>
            </a:p>
          </p:txBody>
        </p:sp>
      </p:grpSp>
      <p:sp>
        <p:nvSpPr>
          <p:cNvPr id="156" name="Retângulo: Cantos Arredondados 155">
            <a:extLst>
              <a:ext uri="{FF2B5EF4-FFF2-40B4-BE49-F238E27FC236}">
                <a16:creationId xmlns:a16="http://schemas.microsoft.com/office/drawing/2014/main" id="{D3476E90-14A9-4D5D-BCA7-9BF3DFFA2D56}"/>
              </a:ext>
            </a:extLst>
          </p:cNvPr>
          <p:cNvSpPr/>
          <p:nvPr/>
        </p:nvSpPr>
        <p:spPr>
          <a:xfrm>
            <a:off x="43606" y="474703"/>
            <a:ext cx="2169035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Data </a:t>
            </a:r>
            <a:r>
              <a:rPr lang="pt-BR" sz="2000" dirty="0" err="1">
                <a:latin typeface="Agency FB" panose="020B0503020202020204" pitchFamily="34" charset="0"/>
              </a:rPr>
              <a:t>Preparation</a:t>
            </a:r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+ </a:t>
            </a:r>
          </a:p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Feature</a:t>
            </a:r>
            <a:r>
              <a:rPr lang="pt-BR" sz="2000" dirty="0">
                <a:latin typeface="Agency FB" panose="020B0503020202020204" pitchFamily="34" charset="0"/>
              </a:rPr>
              <a:t> </a:t>
            </a:r>
            <a:r>
              <a:rPr lang="pt-BR" sz="2000" dirty="0" err="1">
                <a:latin typeface="Agency FB" panose="020B0503020202020204" pitchFamily="34" charset="0"/>
              </a:rPr>
              <a:t>Engineering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157" name="Retângulo: Cantos Arredondados 156">
            <a:extLst>
              <a:ext uri="{FF2B5EF4-FFF2-40B4-BE49-F238E27FC236}">
                <a16:creationId xmlns:a16="http://schemas.microsoft.com/office/drawing/2014/main" id="{DF6ED35F-BE5B-4961-8B35-3757794B2316}"/>
              </a:ext>
            </a:extLst>
          </p:cNvPr>
          <p:cNvSpPr/>
          <p:nvPr/>
        </p:nvSpPr>
        <p:spPr>
          <a:xfrm>
            <a:off x="2475788" y="474703"/>
            <a:ext cx="2734056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gency FB" panose="020B0503020202020204" pitchFamily="34" charset="0"/>
              </a:rPr>
              <a:t>EDA</a:t>
            </a:r>
            <a:r>
              <a:rPr lang="pt-BR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(</a:t>
            </a:r>
            <a:r>
              <a:rPr lang="pt-BR" dirty="0" err="1">
                <a:latin typeface="Agency FB" panose="020B0503020202020204" pitchFamily="34" charset="0"/>
              </a:rPr>
              <a:t>Exploratory</a:t>
            </a:r>
            <a:r>
              <a:rPr lang="pt-BR" dirty="0">
                <a:latin typeface="Agency FB" panose="020B0503020202020204" pitchFamily="34" charset="0"/>
              </a:rPr>
              <a:t> Data </a:t>
            </a:r>
            <a:r>
              <a:rPr lang="pt-BR" dirty="0" err="1">
                <a:latin typeface="Agency FB" panose="020B0503020202020204" pitchFamily="34" charset="0"/>
              </a:rPr>
              <a:t>Analysis</a:t>
            </a:r>
            <a:r>
              <a:rPr lang="pt-BR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158" name="Retângulo: Cantos Arredondados 157">
            <a:extLst>
              <a:ext uri="{FF2B5EF4-FFF2-40B4-BE49-F238E27FC236}">
                <a16:creationId xmlns:a16="http://schemas.microsoft.com/office/drawing/2014/main" id="{81DFE985-AB79-48B9-9066-0EBDC59EEA64}"/>
              </a:ext>
            </a:extLst>
          </p:cNvPr>
          <p:cNvSpPr/>
          <p:nvPr/>
        </p:nvSpPr>
        <p:spPr>
          <a:xfrm>
            <a:off x="5472991" y="474703"/>
            <a:ext cx="3403907" cy="890195"/>
          </a:xfrm>
          <a:prstGeom prst="roundRect">
            <a:avLst/>
          </a:prstGeom>
          <a:solidFill>
            <a:srgbClr val="01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159" name="Retângulo: Cantos Arredondados 158">
            <a:extLst>
              <a:ext uri="{FF2B5EF4-FFF2-40B4-BE49-F238E27FC236}">
                <a16:creationId xmlns:a16="http://schemas.microsoft.com/office/drawing/2014/main" id="{B5806141-2029-4FD6-BEF5-36D3AC153CC6}"/>
              </a:ext>
            </a:extLst>
          </p:cNvPr>
          <p:cNvSpPr/>
          <p:nvPr/>
        </p:nvSpPr>
        <p:spPr>
          <a:xfrm>
            <a:off x="9140045" y="474702"/>
            <a:ext cx="2734056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Spatial</a:t>
            </a:r>
            <a:r>
              <a:rPr lang="pt-BR" sz="2000" dirty="0">
                <a:latin typeface="Agency FB" panose="020B0503020202020204" pitchFamily="34" charset="0"/>
              </a:rPr>
              <a:t> 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160" name="Triângulo isósceles 159">
            <a:extLst>
              <a:ext uri="{FF2B5EF4-FFF2-40B4-BE49-F238E27FC236}">
                <a16:creationId xmlns:a16="http://schemas.microsoft.com/office/drawing/2014/main" id="{23C1FF56-6F8D-4930-920A-E29254AE7E4D}"/>
              </a:ext>
            </a:extLst>
          </p:cNvPr>
          <p:cNvSpPr/>
          <p:nvPr/>
        </p:nvSpPr>
        <p:spPr>
          <a:xfrm rot="5400000">
            <a:off x="2146214" y="883236"/>
            <a:ext cx="396000" cy="9569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161" name="Triângulo isósceles 160">
            <a:extLst>
              <a:ext uri="{FF2B5EF4-FFF2-40B4-BE49-F238E27FC236}">
                <a16:creationId xmlns:a16="http://schemas.microsoft.com/office/drawing/2014/main" id="{0BC8313B-87DA-4237-9C7E-E67B5C900292}"/>
              </a:ext>
            </a:extLst>
          </p:cNvPr>
          <p:cNvSpPr/>
          <p:nvPr/>
        </p:nvSpPr>
        <p:spPr>
          <a:xfrm rot="5400000">
            <a:off x="5151379" y="883236"/>
            <a:ext cx="396000" cy="9569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162" name="Triângulo isósceles 161">
            <a:extLst>
              <a:ext uri="{FF2B5EF4-FFF2-40B4-BE49-F238E27FC236}">
                <a16:creationId xmlns:a16="http://schemas.microsoft.com/office/drawing/2014/main" id="{D7279091-4D0B-4904-9511-A283CAACBDFB}"/>
              </a:ext>
            </a:extLst>
          </p:cNvPr>
          <p:cNvSpPr/>
          <p:nvPr/>
        </p:nvSpPr>
        <p:spPr>
          <a:xfrm rot="5400000">
            <a:off x="8817255" y="883236"/>
            <a:ext cx="396000" cy="9569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169" name="Triângulo isósceles 168">
            <a:extLst>
              <a:ext uri="{FF2B5EF4-FFF2-40B4-BE49-F238E27FC236}">
                <a16:creationId xmlns:a16="http://schemas.microsoft.com/office/drawing/2014/main" id="{D5AA3982-4649-46B2-90C4-DBD6F5E3EEFB}"/>
              </a:ext>
            </a:extLst>
          </p:cNvPr>
          <p:cNvSpPr/>
          <p:nvPr/>
        </p:nvSpPr>
        <p:spPr>
          <a:xfrm>
            <a:off x="6404903" y="1444569"/>
            <a:ext cx="1375516" cy="34372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0" name="Picture 8">
            <a:extLst>
              <a:ext uri="{FF2B5EF4-FFF2-40B4-BE49-F238E27FC236}">
                <a16:creationId xmlns:a16="http://schemas.microsoft.com/office/drawing/2014/main" id="{7FC54DB1-E58E-42E4-A80D-B157937E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tângulo 170">
            <a:extLst>
              <a:ext uri="{FF2B5EF4-FFF2-40B4-BE49-F238E27FC236}">
                <a16:creationId xmlns:a16="http://schemas.microsoft.com/office/drawing/2014/main" id="{2D6CCBF4-1301-4B4B-8934-A337A38B41D4}"/>
              </a:ext>
            </a:extLst>
          </p:cNvPr>
          <p:cNvSpPr/>
          <p:nvPr/>
        </p:nvSpPr>
        <p:spPr>
          <a:xfrm>
            <a:off x="-610157" y="1786267"/>
            <a:ext cx="13267378" cy="50308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52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" descr="Só 1 em 10 pessoas passa nesse teste de matemática sem calculadora ...">
            <a:extLst>
              <a:ext uri="{FF2B5EF4-FFF2-40B4-BE49-F238E27FC236}">
                <a16:creationId xmlns:a16="http://schemas.microsoft.com/office/drawing/2014/main" id="{2DA736BE-5FF9-4703-A481-CB425D14C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/>
        </p:blipFill>
        <p:spPr bwMode="auto">
          <a:xfrm>
            <a:off x="0" y="0"/>
            <a:ext cx="12148394" cy="688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1" name="Retângulo 260">
            <a:extLst>
              <a:ext uri="{FF2B5EF4-FFF2-40B4-BE49-F238E27FC236}">
                <a16:creationId xmlns:a16="http://schemas.microsoft.com/office/drawing/2014/main" id="{BDDB0FA5-6561-4D05-AB7D-B86B9E40F70E}"/>
              </a:ext>
            </a:extLst>
          </p:cNvPr>
          <p:cNvSpPr/>
          <p:nvPr/>
        </p:nvSpPr>
        <p:spPr>
          <a:xfrm rot="10800000">
            <a:off x="-14422" y="-1"/>
            <a:ext cx="12248279" cy="6857997"/>
          </a:xfrm>
          <a:prstGeom prst="rect">
            <a:avLst/>
          </a:prstGeom>
          <a:solidFill>
            <a:srgbClr val="ECECEC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0" name="Triângulo isósceles 259">
            <a:extLst>
              <a:ext uri="{FF2B5EF4-FFF2-40B4-BE49-F238E27FC236}">
                <a16:creationId xmlns:a16="http://schemas.microsoft.com/office/drawing/2014/main" id="{F32B927D-D586-4F0E-985D-A2C291D8C48E}"/>
              </a:ext>
            </a:extLst>
          </p:cNvPr>
          <p:cNvSpPr/>
          <p:nvPr/>
        </p:nvSpPr>
        <p:spPr>
          <a:xfrm>
            <a:off x="6404903" y="1444569"/>
            <a:ext cx="1375516" cy="34372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68E99FE1-A404-4D97-810D-F36B16898BCF}"/>
              </a:ext>
            </a:extLst>
          </p:cNvPr>
          <p:cNvSpPr/>
          <p:nvPr/>
        </p:nvSpPr>
        <p:spPr>
          <a:xfrm rot="10800000">
            <a:off x="-147472" y="2732271"/>
            <a:ext cx="12206418" cy="4149879"/>
          </a:xfrm>
          <a:prstGeom prst="rect">
            <a:avLst/>
          </a:prstGeom>
          <a:solidFill>
            <a:srgbClr val="ECECE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97580746-42A4-4A65-9FD3-9DA88DAE558E}"/>
              </a:ext>
            </a:extLst>
          </p:cNvPr>
          <p:cNvSpPr/>
          <p:nvPr/>
        </p:nvSpPr>
        <p:spPr>
          <a:xfrm>
            <a:off x="8181746" y="2303623"/>
            <a:ext cx="3877200" cy="4422121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9989F74F-E2C6-41E0-8718-A63939773D36}"/>
              </a:ext>
            </a:extLst>
          </p:cNvPr>
          <p:cNvSpPr/>
          <p:nvPr/>
        </p:nvSpPr>
        <p:spPr>
          <a:xfrm>
            <a:off x="4166925" y="2322558"/>
            <a:ext cx="3877200" cy="4422121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496863B-8C17-4249-82C2-1AE93EB9862A}"/>
              </a:ext>
            </a:extLst>
          </p:cNvPr>
          <p:cNvSpPr/>
          <p:nvPr/>
        </p:nvSpPr>
        <p:spPr>
          <a:xfrm>
            <a:off x="95697" y="2322559"/>
            <a:ext cx="3876228" cy="4422121"/>
          </a:xfrm>
          <a:prstGeom prst="roundRect">
            <a:avLst>
              <a:gd name="adj" fmla="val 8755"/>
            </a:avLst>
          </a:prstGeom>
          <a:solidFill>
            <a:schemeClr val="bg1"/>
          </a:solidFill>
          <a:ln w="19050"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1F3274A-4197-4216-A809-8E404D5BFA9E}"/>
              </a:ext>
            </a:extLst>
          </p:cNvPr>
          <p:cNvSpPr txBox="1"/>
          <p:nvPr/>
        </p:nvSpPr>
        <p:spPr>
          <a:xfrm>
            <a:off x="272200" y="2583141"/>
            <a:ext cx="15448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Ciências da Natureza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9507D42D-8541-491F-B090-992CB3325D99}"/>
              </a:ext>
            </a:extLst>
          </p:cNvPr>
          <p:cNvSpPr txBox="1"/>
          <p:nvPr/>
        </p:nvSpPr>
        <p:spPr>
          <a:xfrm>
            <a:off x="2116172" y="2557608"/>
            <a:ext cx="14713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Arial Nova black"/>
              </a:rPr>
              <a:t>R² Ajustado</a:t>
            </a:r>
          </a:p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Arial Nova black"/>
              </a:rPr>
              <a:t>77,78%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047DAC7-7F09-4B10-B172-695A1D5BF5BB}"/>
              </a:ext>
            </a:extLst>
          </p:cNvPr>
          <p:cNvSpPr txBox="1"/>
          <p:nvPr/>
        </p:nvSpPr>
        <p:spPr>
          <a:xfrm>
            <a:off x="4418165" y="2583141"/>
            <a:ext cx="15448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Ciências Humanas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B24AD0DF-8EDE-4E44-B146-4711E3CBA7D0}"/>
              </a:ext>
            </a:extLst>
          </p:cNvPr>
          <p:cNvSpPr txBox="1"/>
          <p:nvPr/>
        </p:nvSpPr>
        <p:spPr>
          <a:xfrm>
            <a:off x="8295365" y="2460030"/>
            <a:ext cx="189455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Nota de Linguagens e Códigos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E589DF79-0E68-45E5-82BA-F73EFD01652D}"/>
              </a:ext>
            </a:extLst>
          </p:cNvPr>
          <p:cNvSpPr txBox="1"/>
          <p:nvPr/>
        </p:nvSpPr>
        <p:spPr>
          <a:xfrm>
            <a:off x="743595" y="1916426"/>
            <a:ext cx="269605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R²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ajust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. + Principais variáveis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B70B72D-B98B-4021-8166-F69A449E4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633" y="3415893"/>
            <a:ext cx="3687736" cy="314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17CFCD13-BE35-4F43-BD52-461E82FDC10F}"/>
              </a:ext>
            </a:extLst>
          </p:cNvPr>
          <p:cNvSpPr txBox="1"/>
          <p:nvPr/>
        </p:nvSpPr>
        <p:spPr>
          <a:xfrm>
            <a:off x="6220062" y="2557608"/>
            <a:ext cx="14713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Arial Nova black"/>
              </a:rPr>
              <a:t>R² Ajustado</a:t>
            </a:r>
          </a:p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Arial Nova black"/>
              </a:rPr>
              <a:t>77,25%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DAA2064D-A184-4999-9809-0B4015FD0492}"/>
              </a:ext>
            </a:extLst>
          </p:cNvPr>
          <p:cNvSpPr txBox="1"/>
          <p:nvPr/>
        </p:nvSpPr>
        <p:spPr>
          <a:xfrm>
            <a:off x="4762471" y="1916426"/>
            <a:ext cx="269605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R²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ajust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. + Principais variáveis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9503A009-0535-467B-A679-06F2C153F48C}"/>
              </a:ext>
            </a:extLst>
          </p:cNvPr>
          <p:cNvSpPr txBox="1"/>
          <p:nvPr/>
        </p:nvSpPr>
        <p:spPr>
          <a:xfrm>
            <a:off x="8730397" y="1916426"/>
            <a:ext cx="269605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6600"/>
                </a:solidFill>
              </a:defRPr>
            </a:lvl1pPr>
          </a:lstStyle>
          <a:p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R² </a:t>
            </a:r>
            <a:r>
              <a:rPr lang="pt-BR" sz="1600" dirty="0" err="1">
                <a:solidFill>
                  <a:schemeClr val="bg2">
                    <a:lumMod val="25000"/>
                  </a:schemeClr>
                </a:solidFill>
              </a:rPr>
              <a:t>ajust</a:t>
            </a:r>
            <a:r>
              <a:rPr lang="pt-BR" sz="1600" dirty="0">
                <a:solidFill>
                  <a:schemeClr val="bg2">
                    <a:lumMod val="25000"/>
                  </a:schemeClr>
                </a:solidFill>
              </a:rPr>
              <a:t>. + Principais variáveis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31EDB41-B054-47A4-AE3A-85A91CDB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77" y="3383992"/>
            <a:ext cx="3536615" cy="318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A7627900-A693-49EC-ABFA-1FF7EB2AE90D}"/>
              </a:ext>
            </a:extLst>
          </p:cNvPr>
          <p:cNvSpPr txBox="1"/>
          <p:nvPr/>
        </p:nvSpPr>
        <p:spPr>
          <a:xfrm>
            <a:off x="10221460" y="2557608"/>
            <a:ext cx="14713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Arial Nova black"/>
              </a:rPr>
              <a:t>R² Ajustado</a:t>
            </a:r>
          </a:p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Arial Nova black"/>
              </a:rPr>
              <a:t>80,24%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FD60D03-E29E-42CB-A644-06683109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90" y="3452172"/>
            <a:ext cx="3706202" cy="30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4C600F3D-D55B-4AE5-B70D-55101B6B8EB0}"/>
              </a:ext>
            </a:extLst>
          </p:cNvPr>
          <p:cNvSpPr/>
          <p:nvPr/>
        </p:nvSpPr>
        <p:spPr>
          <a:xfrm>
            <a:off x="2179828" y="5932025"/>
            <a:ext cx="1575569" cy="21413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9977C54-4ABB-49DA-B808-2633A81AB720}"/>
              </a:ext>
            </a:extLst>
          </p:cNvPr>
          <p:cNvSpPr/>
          <p:nvPr/>
        </p:nvSpPr>
        <p:spPr>
          <a:xfrm>
            <a:off x="1326692" y="6003235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07AB49AE-E50D-4AFC-A71D-0532E05C33A7}"/>
              </a:ext>
            </a:extLst>
          </p:cNvPr>
          <p:cNvSpPr txBox="1"/>
          <p:nvPr/>
        </p:nvSpPr>
        <p:spPr>
          <a:xfrm>
            <a:off x="863311" y="5951585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Computador</a:t>
            </a:r>
          </a:p>
        </p:txBody>
      </p:sp>
      <p:sp>
        <p:nvSpPr>
          <p:cNvPr id="92" name="Triângulo isósceles 91">
            <a:extLst>
              <a:ext uri="{FF2B5EF4-FFF2-40B4-BE49-F238E27FC236}">
                <a16:creationId xmlns:a16="http://schemas.microsoft.com/office/drawing/2014/main" id="{5F82A90D-CFAA-4C65-B5AC-FEE23715D34F}"/>
              </a:ext>
            </a:extLst>
          </p:cNvPr>
          <p:cNvSpPr/>
          <p:nvPr/>
        </p:nvSpPr>
        <p:spPr>
          <a:xfrm rot="5400000">
            <a:off x="1552644" y="6053142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2A16D29C-F98E-4016-9387-71466E15F4C9}"/>
              </a:ext>
            </a:extLst>
          </p:cNvPr>
          <p:cNvSpPr/>
          <p:nvPr/>
        </p:nvSpPr>
        <p:spPr>
          <a:xfrm>
            <a:off x="1326692" y="5757346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CC09AEA5-1D13-41BE-A429-11BC197827A5}"/>
              </a:ext>
            </a:extLst>
          </p:cNvPr>
          <p:cNvSpPr txBox="1"/>
          <p:nvPr/>
        </p:nvSpPr>
        <p:spPr>
          <a:xfrm>
            <a:off x="823540" y="5705696"/>
            <a:ext cx="7681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Renda Média</a:t>
            </a:r>
          </a:p>
        </p:txBody>
      </p:sp>
      <p:sp>
        <p:nvSpPr>
          <p:cNvPr id="95" name="Triângulo isósceles 94">
            <a:extLst>
              <a:ext uri="{FF2B5EF4-FFF2-40B4-BE49-F238E27FC236}">
                <a16:creationId xmlns:a16="http://schemas.microsoft.com/office/drawing/2014/main" id="{CEE35108-6E06-4EF1-B378-FBA3BA917205}"/>
              </a:ext>
            </a:extLst>
          </p:cNvPr>
          <p:cNvSpPr/>
          <p:nvPr/>
        </p:nvSpPr>
        <p:spPr>
          <a:xfrm rot="5400000">
            <a:off x="1552644" y="5807253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96BE1BF6-EE54-4510-BBBE-2A5DED77589A}"/>
              </a:ext>
            </a:extLst>
          </p:cNvPr>
          <p:cNvSpPr/>
          <p:nvPr/>
        </p:nvSpPr>
        <p:spPr>
          <a:xfrm>
            <a:off x="1326692" y="5532104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B74F4CD1-470F-489C-889F-6BEE68037DD5}"/>
              </a:ext>
            </a:extLst>
          </p:cNvPr>
          <p:cNvSpPr txBox="1"/>
          <p:nvPr/>
        </p:nvSpPr>
        <p:spPr>
          <a:xfrm>
            <a:off x="1138985" y="5463205"/>
            <a:ext cx="437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Carro</a:t>
            </a:r>
          </a:p>
        </p:txBody>
      </p:sp>
      <p:sp>
        <p:nvSpPr>
          <p:cNvPr id="98" name="Triângulo isósceles 97">
            <a:extLst>
              <a:ext uri="{FF2B5EF4-FFF2-40B4-BE49-F238E27FC236}">
                <a16:creationId xmlns:a16="http://schemas.microsoft.com/office/drawing/2014/main" id="{B1909D9E-C96E-4E19-BAAC-622417958BA5}"/>
              </a:ext>
            </a:extLst>
          </p:cNvPr>
          <p:cNvSpPr/>
          <p:nvPr/>
        </p:nvSpPr>
        <p:spPr>
          <a:xfrm rot="5400000">
            <a:off x="1552644" y="5582011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B96A62A3-20BF-4ACE-A6C6-2E95C3F5FC94}"/>
              </a:ext>
            </a:extLst>
          </p:cNvPr>
          <p:cNvSpPr/>
          <p:nvPr/>
        </p:nvSpPr>
        <p:spPr>
          <a:xfrm>
            <a:off x="1326692" y="5329597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Triângulo isósceles 101">
            <a:extLst>
              <a:ext uri="{FF2B5EF4-FFF2-40B4-BE49-F238E27FC236}">
                <a16:creationId xmlns:a16="http://schemas.microsoft.com/office/drawing/2014/main" id="{CD4E3E03-C0B3-4E08-AAF4-FF49537CC730}"/>
              </a:ext>
            </a:extLst>
          </p:cNvPr>
          <p:cNvSpPr/>
          <p:nvPr/>
        </p:nvSpPr>
        <p:spPr>
          <a:xfrm rot="5400000">
            <a:off x="1552644" y="5379504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1AA53DFD-1CAB-4335-9963-4663A6A7C933}"/>
              </a:ext>
            </a:extLst>
          </p:cNvPr>
          <p:cNvSpPr/>
          <p:nvPr/>
        </p:nvSpPr>
        <p:spPr>
          <a:xfrm>
            <a:off x="647355" y="4884837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BC379049-F8E0-4D51-ABC4-688F347A526F}"/>
              </a:ext>
            </a:extLst>
          </p:cNvPr>
          <p:cNvSpPr txBox="1"/>
          <p:nvPr/>
        </p:nvSpPr>
        <p:spPr>
          <a:xfrm>
            <a:off x="18015" y="5283157"/>
            <a:ext cx="15937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do nº Televisão em cores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7AD6980-8591-405F-BA83-DB2657401CDC}"/>
              </a:ext>
            </a:extLst>
          </p:cNvPr>
          <p:cNvSpPr/>
          <p:nvPr/>
        </p:nvSpPr>
        <p:spPr>
          <a:xfrm>
            <a:off x="1420488" y="5080145"/>
            <a:ext cx="224256" cy="153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Triângulo isósceles 103">
            <a:extLst>
              <a:ext uri="{FF2B5EF4-FFF2-40B4-BE49-F238E27FC236}">
                <a16:creationId xmlns:a16="http://schemas.microsoft.com/office/drawing/2014/main" id="{AC4D39CA-C0CC-4067-ADA4-3DF522DE393C}"/>
              </a:ext>
            </a:extLst>
          </p:cNvPr>
          <p:cNvSpPr/>
          <p:nvPr/>
        </p:nvSpPr>
        <p:spPr>
          <a:xfrm rot="5400000">
            <a:off x="1552644" y="5170371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52F609C-7454-431D-B2CD-9C7FABE365C5}"/>
              </a:ext>
            </a:extLst>
          </p:cNvPr>
          <p:cNvSpPr txBox="1"/>
          <p:nvPr/>
        </p:nvSpPr>
        <p:spPr>
          <a:xfrm>
            <a:off x="39728" y="5056094"/>
            <a:ext cx="1549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Escola Particular 100%</a:t>
            </a:r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38F29D02-90E3-4581-A960-287DDF4425E8}"/>
              </a:ext>
            </a:extLst>
          </p:cNvPr>
          <p:cNvSpPr/>
          <p:nvPr/>
        </p:nvSpPr>
        <p:spPr>
          <a:xfrm>
            <a:off x="1326692" y="4859582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80E8C534-D327-4FFE-9FE3-CDB758338A9C}"/>
              </a:ext>
            </a:extLst>
          </p:cNvPr>
          <p:cNvSpPr txBox="1"/>
          <p:nvPr/>
        </p:nvSpPr>
        <p:spPr>
          <a:xfrm>
            <a:off x="697786" y="4788372"/>
            <a:ext cx="888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Educação IFDM</a:t>
            </a:r>
          </a:p>
        </p:txBody>
      </p:sp>
      <p:sp>
        <p:nvSpPr>
          <p:cNvPr id="118" name="Triângulo isósceles 117">
            <a:extLst>
              <a:ext uri="{FF2B5EF4-FFF2-40B4-BE49-F238E27FC236}">
                <a16:creationId xmlns:a16="http://schemas.microsoft.com/office/drawing/2014/main" id="{87D4F4B3-B805-400B-AD89-EA81DF312D6F}"/>
              </a:ext>
            </a:extLst>
          </p:cNvPr>
          <p:cNvSpPr/>
          <p:nvPr/>
        </p:nvSpPr>
        <p:spPr>
          <a:xfrm rot="5400000">
            <a:off x="1552644" y="490948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91CB8D33-11E8-488D-A91D-900090A1D21E}"/>
              </a:ext>
            </a:extLst>
          </p:cNvPr>
          <p:cNvSpPr/>
          <p:nvPr/>
        </p:nvSpPr>
        <p:spPr>
          <a:xfrm>
            <a:off x="651539" y="4663177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198F70AD-443F-4C0E-96A6-444211B6CA80}"/>
              </a:ext>
            </a:extLst>
          </p:cNvPr>
          <p:cNvSpPr/>
          <p:nvPr/>
        </p:nvSpPr>
        <p:spPr>
          <a:xfrm>
            <a:off x="1326692" y="4637922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Triângulo isósceles 122">
            <a:extLst>
              <a:ext uri="{FF2B5EF4-FFF2-40B4-BE49-F238E27FC236}">
                <a16:creationId xmlns:a16="http://schemas.microsoft.com/office/drawing/2014/main" id="{A93A4481-AC6D-4ABA-B77E-79287976E4B6}"/>
              </a:ext>
            </a:extLst>
          </p:cNvPr>
          <p:cNvSpPr/>
          <p:nvPr/>
        </p:nvSpPr>
        <p:spPr>
          <a:xfrm rot="5400000">
            <a:off x="1552644" y="468782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5646CB86-3382-462C-B9EB-43280C271985}"/>
              </a:ext>
            </a:extLst>
          </p:cNvPr>
          <p:cNvSpPr/>
          <p:nvPr/>
        </p:nvSpPr>
        <p:spPr>
          <a:xfrm>
            <a:off x="152968" y="4587350"/>
            <a:ext cx="318052" cy="496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13BBFA57-B17E-4087-A6ED-3EAFC09F57B6}"/>
              </a:ext>
            </a:extLst>
          </p:cNvPr>
          <p:cNvSpPr txBox="1"/>
          <p:nvPr/>
        </p:nvSpPr>
        <p:spPr>
          <a:xfrm>
            <a:off x="334883" y="4566712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Pai completou a 5ª série</a:t>
            </a:r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1BBE317C-7D06-497A-8CFB-4ACE1AF08586}"/>
              </a:ext>
            </a:extLst>
          </p:cNvPr>
          <p:cNvSpPr/>
          <p:nvPr/>
        </p:nvSpPr>
        <p:spPr>
          <a:xfrm>
            <a:off x="656109" y="4454024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317AA190-EFBC-49D3-BC86-9002DCF554F0}"/>
              </a:ext>
            </a:extLst>
          </p:cNvPr>
          <p:cNvSpPr/>
          <p:nvPr/>
        </p:nvSpPr>
        <p:spPr>
          <a:xfrm>
            <a:off x="1326692" y="4428769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Triângulo isósceles 126">
            <a:extLst>
              <a:ext uri="{FF2B5EF4-FFF2-40B4-BE49-F238E27FC236}">
                <a16:creationId xmlns:a16="http://schemas.microsoft.com/office/drawing/2014/main" id="{00235F97-7D0B-44E0-9196-D8B9765C0BA4}"/>
              </a:ext>
            </a:extLst>
          </p:cNvPr>
          <p:cNvSpPr/>
          <p:nvPr/>
        </p:nvSpPr>
        <p:spPr>
          <a:xfrm rot="5400000">
            <a:off x="1552644" y="4478676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5D73A1E3-F37D-4FD9-92C3-E7D0DA79922C}"/>
              </a:ext>
            </a:extLst>
          </p:cNvPr>
          <p:cNvSpPr txBox="1"/>
          <p:nvPr/>
        </p:nvSpPr>
        <p:spPr>
          <a:xfrm>
            <a:off x="296172" y="4357559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Não completou a 5ª série</a:t>
            </a:r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E33054B6-105C-4E24-84CD-3F4D3D16008D}"/>
              </a:ext>
            </a:extLst>
          </p:cNvPr>
          <p:cNvSpPr/>
          <p:nvPr/>
        </p:nvSpPr>
        <p:spPr>
          <a:xfrm>
            <a:off x="4889505" y="3484859"/>
            <a:ext cx="886428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FC41968E-6E32-4B5B-936C-7D57F3CF07AB}"/>
              </a:ext>
            </a:extLst>
          </p:cNvPr>
          <p:cNvSpPr/>
          <p:nvPr/>
        </p:nvSpPr>
        <p:spPr>
          <a:xfrm>
            <a:off x="2182604" y="5505537"/>
            <a:ext cx="580155" cy="180599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08A6B07D-3437-4E80-B9E8-FF896BB44344}"/>
              </a:ext>
            </a:extLst>
          </p:cNvPr>
          <p:cNvSpPr/>
          <p:nvPr/>
        </p:nvSpPr>
        <p:spPr>
          <a:xfrm>
            <a:off x="1326692" y="4201298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ADEBF65D-71FC-4B1A-A840-5A10879949E1}"/>
              </a:ext>
            </a:extLst>
          </p:cNvPr>
          <p:cNvSpPr txBox="1"/>
          <p:nvPr/>
        </p:nvSpPr>
        <p:spPr>
          <a:xfrm>
            <a:off x="139848" y="4066159"/>
            <a:ext cx="14259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% pop em dom. c/banheiro e água encanada</a:t>
            </a:r>
          </a:p>
        </p:txBody>
      </p:sp>
      <p:sp>
        <p:nvSpPr>
          <p:cNvPr id="141" name="Triângulo isósceles 140">
            <a:extLst>
              <a:ext uri="{FF2B5EF4-FFF2-40B4-BE49-F238E27FC236}">
                <a16:creationId xmlns:a16="http://schemas.microsoft.com/office/drawing/2014/main" id="{F1099DF8-E30C-446C-94DD-CE683A8C67E0}"/>
              </a:ext>
            </a:extLst>
          </p:cNvPr>
          <p:cNvSpPr/>
          <p:nvPr/>
        </p:nvSpPr>
        <p:spPr>
          <a:xfrm rot="5400000">
            <a:off x="1552644" y="4270193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2A014DF0-4CB6-4118-85DA-8833AC065EFE}"/>
              </a:ext>
            </a:extLst>
          </p:cNvPr>
          <p:cNvSpPr/>
          <p:nvPr/>
        </p:nvSpPr>
        <p:spPr>
          <a:xfrm>
            <a:off x="1326692" y="3950372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3" name="Triângulo isósceles 142">
            <a:extLst>
              <a:ext uri="{FF2B5EF4-FFF2-40B4-BE49-F238E27FC236}">
                <a16:creationId xmlns:a16="http://schemas.microsoft.com/office/drawing/2014/main" id="{8FB6687F-5CE2-4A8E-94BD-A69101BAACD1}"/>
              </a:ext>
            </a:extLst>
          </p:cNvPr>
          <p:cNvSpPr/>
          <p:nvPr/>
        </p:nvSpPr>
        <p:spPr>
          <a:xfrm rot="5400000">
            <a:off x="1552644" y="400027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E27E5C0F-892B-40CC-A62F-3D4E3D6FCE8E}"/>
              </a:ext>
            </a:extLst>
          </p:cNvPr>
          <p:cNvSpPr txBox="1"/>
          <p:nvPr/>
        </p:nvSpPr>
        <p:spPr>
          <a:xfrm>
            <a:off x="159006" y="3898395"/>
            <a:ext cx="13340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Somente escola particular</a:t>
            </a:r>
          </a:p>
        </p:txBody>
      </p:sp>
      <p:sp>
        <p:nvSpPr>
          <p:cNvPr id="146" name="Retângulo 145">
            <a:extLst>
              <a:ext uri="{FF2B5EF4-FFF2-40B4-BE49-F238E27FC236}">
                <a16:creationId xmlns:a16="http://schemas.microsoft.com/office/drawing/2014/main" id="{B7B97CF5-5CBD-4FBA-8525-A179675A886A}"/>
              </a:ext>
            </a:extLst>
          </p:cNvPr>
          <p:cNvSpPr/>
          <p:nvPr/>
        </p:nvSpPr>
        <p:spPr>
          <a:xfrm>
            <a:off x="1326692" y="3743083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7" name="Triângulo isósceles 146">
            <a:extLst>
              <a:ext uri="{FF2B5EF4-FFF2-40B4-BE49-F238E27FC236}">
                <a16:creationId xmlns:a16="http://schemas.microsoft.com/office/drawing/2014/main" id="{AE09E58F-1165-46B4-831B-8FAA407DABE0}"/>
              </a:ext>
            </a:extLst>
          </p:cNvPr>
          <p:cNvSpPr/>
          <p:nvPr/>
        </p:nvSpPr>
        <p:spPr>
          <a:xfrm rot="5400000">
            <a:off x="1552644" y="3792990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B097F6BF-87D8-4913-B0E5-8F6BF136A1C7}"/>
              </a:ext>
            </a:extLst>
          </p:cNvPr>
          <p:cNvSpPr txBox="1"/>
          <p:nvPr/>
        </p:nvSpPr>
        <p:spPr>
          <a:xfrm>
            <a:off x="-39585" y="3698110"/>
            <a:ext cx="17121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Máquina de secadoras de roupa</a:t>
            </a:r>
          </a:p>
        </p:txBody>
      </p:sp>
      <p:sp>
        <p:nvSpPr>
          <p:cNvPr id="149" name="Retângulo 148">
            <a:extLst>
              <a:ext uri="{FF2B5EF4-FFF2-40B4-BE49-F238E27FC236}">
                <a16:creationId xmlns:a16="http://schemas.microsoft.com/office/drawing/2014/main" id="{155E93F7-F655-48FF-B1BB-450D1813125F}"/>
              </a:ext>
            </a:extLst>
          </p:cNvPr>
          <p:cNvSpPr/>
          <p:nvPr/>
        </p:nvSpPr>
        <p:spPr>
          <a:xfrm>
            <a:off x="1326692" y="3505772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0" name="Triângulo isósceles 149">
            <a:extLst>
              <a:ext uri="{FF2B5EF4-FFF2-40B4-BE49-F238E27FC236}">
                <a16:creationId xmlns:a16="http://schemas.microsoft.com/office/drawing/2014/main" id="{222D0E6F-9D0C-4AA9-AF79-17435977BAB9}"/>
              </a:ext>
            </a:extLst>
          </p:cNvPr>
          <p:cNvSpPr/>
          <p:nvPr/>
        </p:nvSpPr>
        <p:spPr>
          <a:xfrm rot="5400000">
            <a:off x="1552644" y="355567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51" name="CaixaDeTexto 150">
            <a:extLst>
              <a:ext uri="{FF2B5EF4-FFF2-40B4-BE49-F238E27FC236}">
                <a16:creationId xmlns:a16="http://schemas.microsoft.com/office/drawing/2014/main" id="{CB29E7DF-2BBB-443F-8753-3BDE2D4BD68E}"/>
              </a:ext>
            </a:extLst>
          </p:cNvPr>
          <p:cNvSpPr txBox="1"/>
          <p:nvPr/>
        </p:nvSpPr>
        <p:spPr>
          <a:xfrm>
            <a:off x="223372" y="3454930"/>
            <a:ext cx="1387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nº Freezer em casa</a:t>
            </a:r>
          </a:p>
        </p:txBody>
      </p:sp>
      <p:sp>
        <p:nvSpPr>
          <p:cNvPr id="152" name="Retângulo 151">
            <a:extLst>
              <a:ext uri="{FF2B5EF4-FFF2-40B4-BE49-F238E27FC236}">
                <a16:creationId xmlns:a16="http://schemas.microsoft.com/office/drawing/2014/main" id="{530D9914-BE67-42B0-94C8-2894DF9176E6}"/>
              </a:ext>
            </a:extLst>
          </p:cNvPr>
          <p:cNvSpPr/>
          <p:nvPr/>
        </p:nvSpPr>
        <p:spPr>
          <a:xfrm>
            <a:off x="1674090" y="3480005"/>
            <a:ext cx="580155" cy="180599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81725F54-1DE2-4084-8049-ECEF24ED16E2}"/>
              </a:ext>
            </a:extLst>
          </p:cNvPr>
          <p:cNvSpPr/>
          <p:nvPr/>
        </p:nvSpPr>
        <p:spPr>
          <a:xfrm>
            <a:off x="1786232" y="3696081"/>
            <a:ext cx="468000" cy="180599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CaixaDeTexto 156">
            <a:extLst>
              <a:ext uri="{FF2B5EF4-FFF2-40B4-BE49-F238E27FC236}">
                <a16:creationId xmlns:a16="http://schemas.microsoft.com/office/drawing/2014/main" id="{C0AF8354-8E77-476B-84E9-632353CA7A42}"/>
              </a:ext>
            </a:extLst>
          </p:cNvPr>
          <p:cNvSpPr txBox="1"/>
          <p:nvPr/>
        </p:nvSpPr>
        <p:spPr>
          <a:xfrm>
            <a:off x="5811600" y="3461527"/>
            <a:ext cx="173854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Estudou 100% escola pública</a:t>
            </a:r>
          </a:p>
        </p:txBody>
      </p:sp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2507087F-C186-433D-B886-888719B914E8}"/>
              </a:ext>
            </a:extLst>
          </p:cNvPr>
          <p:cNvSpPr txBox="1"/>
          <p:nvPr/>
        </p:nvSpPr>
        <p:spPr>
          <a:xfrm>
            <a:off x="5811600" y="3613927"/>
            <a:ext cx="201553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Quantas pessoas moram na residência</a:t>
            </a:r>
          </a:p>
        </p:txBody>
      </p:sp>
      <p:sp>
        <p:nvSpPr>
          <p:cNvPr id="155" name="Triângulo isósceles 154">
            <a:extLst>
              <a:ext uri="{FF2B5EF4-FFF2-40B4-BE49-F238E27FC236}">
                <a16:creationId xmlns:a16="http://schemas.microsoft.com/office/drawing/2014/main" id="{A1E3891E-97F7-4BF3-BCEE-5DBC6AA4332E}"/>
              </a:ext>
            </a:extLst>
          </p:cNvPr>
          <p:cNvSpPr/>
          <p:nvPr/>
        </p:nvSpPr>
        <p:spPr>
          <a:xfrm rot="16200000" flipH="1">
            <a:off x="5786285" y="3550488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60" name="Triângulo isósceles 159">
            <a:extLst>
              <a:ext uri="{FF2B5EF4-FFF2-40B4-BE49-F238E27FC236}">
                <a16:creationId xmlns:a16="http://schemas.microsoft.com/office/drawing/2014/main" id="{32CD14D5-D908-4E59-A4E3-B15996F188F9}"/>
              </a:ext>
            </a:extLst>
          </p:cNvPr>
          <p:cNvSpPr/>
          <p:nvPr/>
        </p:nvSpPr>
        <p:spPr>
          <a:xfrm rot="16200000" flipH="1">
            <a:off x="5786285" y="3702888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5DFC19C4-4E46-4FCC-B5C0-B5D48FD90EAB}"/>
              </a:ext>
            </a:extLst>
          </p:cNvPr>
          <p:cNvSpPr txBox="1"/>
          <p:nvPr/>
        </p:nvSpPr>
        <p:spPr>
          <a:xfrm>
            <a:off x="5812973" y="3751490"/>
            <a:ext cx="23164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do nº de máquinas de secador de roupa</a:t>
            </a:r>
          </a:p>
        </p:txBody>
      </p:sp>
      <p:sp>
        <p:nvSpPr>
          <p:cNvPr id="164" name="Triângulo isósceles 163">
            <a:extLst>
              <a:ext uri="{FF2B5EF4-FFF2-40B4-BE49-F238E27FC236}">
                <a16:creationId xmlns:a16="http://schemas.microsoft.com/office/drawing/2014/main" id="{3715B69E-0890-4A83-BA63-3F7220897FC4}"/>
              </a:ext>
            </a:extLst>
          </p:cNvPr>
          <p:cNvSpPr/>
          <p:nvPr/>
        </p:nvSpPr>
        <p:spPr>
          <a:xfrm rot="16200000" flipH="1">
            <a:off x="5786285" y="3855045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67" name="CaixaDeTexto 166">
            <a:extLst>
              <a:ext uri="{FF2B5EF4-FFF2-40B4-BE49-F238E27FC236}">
                <a16:creationId xmlns:a16="http://schemas.microsoft.com/office/drawing/2014/main" id="{F09E935B-A569-4E03-BF46-D29C08B108A7}"/>
              </a:ext>
            </a:extLst>
          </p:cNvPr>
          <p:cNvSpPr txBox="1"/>
          <p:nvPr/>
        </p:nvSpPr>
        <p:spPr>
          <a:xfrm>
            <a:off x="5829212" y="3907067"/>
            <a:ext cx="1549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Escola Particular + Pública</a:t>
            </a:r>
          </a:p>
        </p:txBody>
      </p:sp>
      <p:sp>
        <p:nvSpPr>
          <p:cNvPr id="168" name="Triângulo isósceles 167">
            <a:extLst>
              <a:ext uri="{FF2B5EF4-FFF2-40B4-BE49-F238E27FC236}">
                <a16:creationId xmlns:a16="http://schemas.microsoft.com/office/drawing/2014/main" id="{2BAB6C91-8272-433E-ABD4-1B8A88DEEE94}"/>
              </a:ext>
            </a:extLst>
          </p:cNvPr>
          <p:cNvSpPr/>
          <p:nvPr/>
        </p:nvSpPr>
        <p:spPr>
          <a:xfrm rot="16200000" flipH="1">
            <a:off x="5788632" y="4007445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BF215382-680C-4533-8C9D-753DBD13963B}"/>
              </a:ext>
            </a:extLst>
          </p:cNvPr>
          <p:cNvSpPr txBox="1"/>
          <p:nvPr/>
        </p:nvSpPr>
        <p:spPr>
          <a:xfrm>
            <a:off x="5820791" y="4059551"/>
            <a:ext cx="173854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de Motocicletas </a:t>
            </a:r>
          </a:p>
        </p:txBody>
      </p:sp>
      <p:sp>
        <p:nvSpPr>
          <p:cNvPr id="170" name="Triângulo isósceles 169">
            <a:extLst>
              <a:ext uri="{FF2B5EF4-FFF2-40B4-BE49-F238E27FC236}">
                <a16:creationId xmlns:a16="http://schemas.microsoft.com/office/drawing/2014/main" id="{46923250-40B9-4547-A9E3-A3B31EC860FF}"/>
              </a:ext>
            </a:extLst>
          </p:cNvPr>
          <p:cNvSpPr/>
          <p:nvPr/>
        </p:nvSpPr>
        <p:spPr>
          <a:xfrm rot="16200000" flipH="1">
            <a:off x="5795476" y="4148512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EC291BFD-0F4B-4A9A-9A16-84E2A13C6EB0}"/>
              </a:ext>
            </a:extLst>
          </p:cNvPr>
          <p:cNvSpPr txBox="1"/>
          <p:nvPr/>
        </p:nvSpPr>
        <p:spPr>
          <a:xfrm>
            <a:off x="5820791" y="4231818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de Máquina de lavar louça</a:t>
            </a:r>
          </a:p>
        </p:txBody>
      </p:sp>
      <p:sp>
        <p:nvSpPr>
          <p:cNvPr id="177" name="Triângulo isósceles 176">
            <a:extLst>
              <a:ext uri="{FF2B5EF4-FFF2-40B4-BE49-F238E27FC236}">
                <a16:creationId xmlns:a16="http://schemas.microsoft.com/office/drawing/2014/main" id="{6B3D2C78-533F-414F-96E9-A634CBACA354}"/>
              </a:ext>
            </a:extLst>
          </p:cNvPr>
          <p:cNvSpPr/>
          <p:nvPr/>
        </p:nvSpPr>
        <p:spPr>
          <a:xfrm rot="16200000" flipH="1">
            <a:off x="5795476" y="432077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41F4FFF5-525C-4161-946F-3A2E6A033355}"/>
              </a:ext>
            </a:extLst>
          </p:cNvPr>
          <p:cNvSpPr txBox="1"/>
          <p:nvPr/>
        </p:nvSpPr>
        <p:spPr>
          <a:xfrm>
            <a:off x="5826804" y="4376742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do número de celulares</a:t>
            </a:r>
          </a:p>
        </p:txBody>
      </p:sp>
      <p:sp>
        <p:nvSpPr>
          <p:cNvPr id="179" name="Triângulo isósceles 178">
            <a:extLst>
              <a:ext uri="{FF2B5EF4-FFF2-40B4-BE49-F238E27FC236}">
                <a16:creationId xmlns:a16="http://schemas.microsoft.com/office/drawing/2014/main" id="{ABEEE50A-CA46-4E38-AF28-004EC05AD340}"/>
              </a:ext>
            </a:extLst>
          </p:cNvPr>
          <p:cNvSpPr/>
          <p:nvPr/>
        </p:nvSpPr>
        <p:spPr>
          <a:xfrm rot="16200000" flipH="1">
            <a:off x="5801489" y="4465703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81" name="Triângulo isósceles 180">
            <a:extLst>
              <a:ext uri="{FF2B5EF4-FFF2-40B4-BE49-F238E27FC236}">
                <a16:creationId xmlns:a16="http://schemas.microsoft.com/office/drawing/2014/main" id="{3D0A0610-D779-4D7A-9D8C-4B487BD9F2C0}"/>
              </a:ext>
            </a:extLst>
          </p:cNvPr>
          <p:cNvSpPr/>
          <p:nvPr/>
        </p:nvSpPr>
        <p:spPr>
          <a:xfrm rot="16200000" flipH="1">
            <a:off x="5805631" y="4619161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82" name="CaixaDeTexto 181">
            <a:extLst>
              <a:ext uri="{FF2B5EF4-FFF2-40B4-BE49-F238E27FC236}">
                <a16:creationId xmlns:a16="http://schemas.microsoft.com/office/drawing/2014/main" id="{CBD2A869-E62D-454E-95A6-40D94126924F}"/>
              </a:ext>
            </a:extLst>
          </p:cNvPr>
          <p:cNvSpPr txBox="1"/>
          <p:nvPr/>
        </p:nvSpPr>
        <p:spPr>
          <a:xfrm>
            <a:off x="5986620" y="4635185"/>
            <a:ext cx="1738549" cy="14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Pai completou a 8ª série</a:t>
            </a:r>
          </a:p>
        </p:txBody>
      </p:sp>
      <p:sp>
        <p:nvSpPr>
          <p:cNvPr id="183" name="Triângulo isósceles 182">
            <a:extLst>
              <a:ext uri="{FF2B5EF4-FFF2-40B4-BE49-F238E27FC236}">
                <a16:creationId xmlns:a16="http://schemas.microsoft.com/office/drawing/2014/main" id="{1753F431-9502-4AD4-82EB-D9785A9E5677}"/>
              </a:ext>
            </a:extLst>
          </p:cNvPr>
          <p:cNvSpPr/>
          <p:nvPr/>
        </p:nvSpPr>
        <p:spPr>
          <a:xfrm rot="16200000" flipH="1">
            <a:off x="5971937" y="4740094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5EC2ACAD-4AF4-47A0-A515-FE08CAAD7859}"/>
              </a:ext>
            </a:extLst>
          </p:cNvPr>
          <p:cNvSpPr txBox="1"/>
          <p:nvPr/>
        </p:nvSpPr>
        <p:spPr>
          <a:xfrm>
            <a:off x="5830946" y="4519568"/>
            <a:ext cx="1738549" cy="7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Televisão em cores</a:t>
            </a:r>
          </a:p>
        </p:txBody>
      </p:sp>
      <p:sp>
        <p:nvSpPr>
          <p:cNvPr id="187" name="Triângulo isósceles 186">
            <a:extLst>
              <a:ext uri="{FF2B5EF4-FFF2-40B4-BE49-F238E27FC236}">
                <a16:creationId xmlns:a16="http://schemas.microsoft.com/office/drawing/2014/main" id="{2363566D-1200-4E4E-9247-E007BBF31ADF}"/>
              </a:ext>
            </a:extLst>
          </p:cNvPr>
          <p:cNvSpPr/>
          <p:nvPr/>
        </p:nvSpPr>
        <p:spPr>
          <a:xfrm rot="16200000" flipH="1">
            <a:off x="6124337" y="5027635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9A87290E-043E-4F5F-9D08-831D18FD6742}"/>
              </a:ext>
            </a:extLst>
          </p:cNvPr>
          <p:cNvSpPr txBox="1"/>
          <p:nvPr/>
        </p:nvSpPr>
        <p:spPr>
          <a:xfrm>
            <a:off x="6139020" y="4787585"/>
            <a:ext cx="173854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Pai professor</a:t>
            </a:r>
          </a:p>
        </p:txBody>
      </p:sp>
      <p:sp>
        <p:nvSpPr>
          <p:cNvPr id="185" name="Triângulo isósceles 184">
            <a:extLst>
              <a:ext uri="{FF2B5EF4-FFF2-40B4-BE49-F238E27FC236}">
                <a16:creationId xmlns:a16="http://schemas.microsoft.com/office/drawing/2014/main" id="{9E420951-AFDE-4134-84A9-4C814B165032}"/>
              </a:ext>
            </a:extLst>
          </p:cNvPr>
          <p:cNvSpPr/>
          <p:nvPr/>
        </p:nvSpPr>
        <p:spPr>
          <a:xfrm rot="16200000" flipH="1">
            <a:off x="6124337" y="4892494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3A282F28-BD1C-4F67-916E-9ECAB34F285B}"/>
              </a:ext>
            </a:extLst>
          </p:cNvPr>
          <p:cNvSpPr txBox="1"/>
          <p:nvPr/>
        </p:nvSpPr>
        <p:spPr>
          <a:xfrm>
            <a:off x="6139020" y="4922726"/>
            <a:ext cx="1738549" cy="1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Aluno já concluiu o </a:t>
            </a:r>
            <a:r>
              <a:rPr lang="pt-BR" sz="800" b="1" dirty="0" err="1">
                <a:solidFill>
                  <a:srgbClr val="154986"/>
                </a:solidFill>
                <a:latin typeface="Arial Nova Light" panose="020B0304020202020204" pitchFamily="34" charset="0"/>
              </a:rPr>
              <a:t>E.Médio</a:t>
            </a:r>
            <a:endParaRPr lang="pt-BR" sz="800" b="1" dirty="0">
              <a:solidFill>
                <a:srgbClr val="15498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8" name="Triângulo isósceles 187">
            <a:extLst>
              <a:ext uri="{FF2B5EF4-FFF2-40B4-BE49-F238E27FC236}">
                <a16:creationId xmlns:a16="http://schemas.microsoft.com/office/drawing/2014/main" id="{C1F61A55-5479-4103-AC41-1F15B12014AF}"/>
              </a:ext>
            </a:extLst>
          </p:cNvPr>
          <p:cNvSpPr/>
          <p:nvPr/>
        </p:nvSpPr>
        <p:spPr>
          <a:xfrm rot="16200000" flipH="1">
            <a:off x="6175172" y="5177532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6AD4F388-6606-4521-A977-9F7103E95E7E}"/>
              </a:ext>
            </a:extLst>
          </p:cNvPr>
          <p:cNvSpPr txBox="1"/>
          <p:nvPr/>
        </p:nvSpPr>
        <p:spPr>
          <a:xfrm>
            <a:off x="6178713" y="5085965"/>
            <a:ext cx="171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Pai completou a 4ª série</a:t>
            </a:r>
          </a:p>
        </p:txBody>
      </p:sp>
      <p:sp>
        <p:nvSpPr>
          <p:cNvPr id="190" name="Retângulo 189">
            <a:extLst>
              <a:ext uri="{FF2B5EF4-FFF2-40B4-BE49-F238E27FC236}">
                <a16:creationId xmlns:a16="http://schemas.microsoft.com/office/drawing/2014/main" id="{4ACF0A65-1A13-403C-8E52-E34FF21103E8}"/>
              </a:ext>
            </a:extLst>
          </p:cNvPr>
          <p:cNvSpPr/>
          <p:nvPr/>
        </p:nvSpPr>
        <p:spPr>
          <a:xfrm>
            <a:off x="2176739" y="5715610"/>
            <a:ext cx="842908" cy="193348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1" name="Retângulo 190">
            <a:extLst>
              <a:ext uri="{FF2B5EF4-FFF2-40B4-BE49-F238E27FC236}">
                <a16:creationId xmlns:a16="http://schemas.microsoft.com/office/drawing/2014/main" id="{62E7E23F-1E0C-47A0-A1E5-3B015AFD7AA0}"/>
              </a:ext>
            </a:extLst>
          </p:cNvPr>
          <p:cNvSpPr/>
          <p:nvPr/>
        </p:nvSpPr>
        <p:spPr>
          <a:xfrm>
            <a:off x="5148071" y="3637259"/>
            <a:ext cx="617235" cy="135693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2" name="Retângulo 191">
            <a:extLst>
              <a:ext uri="{FF2B5EF4-FFF2-40B4-BE49-F238E27FC236}">
                <a16:creationId xmlns:a16="http://schemas.microsoft.com/office/drawing/2014/main" id="{AEB4893D-298C-4298-A49C-02CFCB6F0447}"/>
              </a:ext>
            </a:extLst>
          </p:cNvPr>
          <p:cNvSpPr/>
          <p:nvPr/>
        </p:nvSpPr>
        <p:spPr>
          <a:xfrm>
            <a:off x="5753032" y="6007195"/>
            <a:ext cx="2088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3" name="Retângulo 192">
            <a:extLst>
              <a:ext uri="{FF2B5EF4-FFF2-40B4-BE49-F238E27FC236}">
                <a16:creationId xmlns:a16="http://schemas.microsoft.com/office/drawing/2014/main" id="{2D1E21B6-8F2F-4687-B17C-D743608DB374}"/>
              </a:ext>
            </a:extLst>
          </p:cNvPr>
          <p:cNvSpPr/>
          <p:nvPr/>
        </p:nvSpPr>
        <p:spPr>
          <a:xfrm>
            <a:off x="5753032" y="5861891"/>
            <a:ext cx="1224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4" name="Retângulo 193">
            <a:extLst>
              <a:ext uri="{FF2B5EF4-FFF2-40B4-BE49-F238E27FC236}">
                <a16:creationId xmlns:a16="http://schemas.microsoft.com/office/drawing/2014/main" id="{FD769A7E-8081-4C1A-8AB9-FBA25D7B74D5}"/>
              </a:ext>
            </a:extLst>
          </p:cNvPr>
          <p:cNvSpPr/>
          <p:nvPr/>
        </p:nvSpPr>
        <p:spPr>
          <a:xfrm>
            <a:off x="5753032" y="5723672"/>
            <a:ext cx="1080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5" name="CaixaDeTexto 194">
            <a:extLst>
              <a:ext uri="{FF2B5EF4-FFF2-40B4-BE49-F238E27FC236}">
                <a16:creationId xmlns:a16="http://schemas.microsoft.com/office/drawing/2014/main" id="{B36DB6DE-C012-42E3-8F96-9AB4ED47A855}"/>
              </a:ext>
            </a:extLst>
          </p:cNvPr>
          <p:cNvSpPr txBox="1"/>
          <p:nvPr/>
        </p:nvSpPr>
        <p:spPr>
          <a:xfrm>
            <a:off x="4951060" y="5688909"/>
            <a:ext cx="7681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Renda Média</a:t>
            </a:r>
          </a:p>
        </p:txBody>
      </p:sp>
      <p:sp>
        <p:nvSpPr>
          <p:cNvPr id="196" name="Triângulo isósceles 195">
            <a:extLst>
              <a:ext uri="{FF2B5EF4-FFF2-40B4-BE49-F238E27FC236}">
                <a16:creationId xmlns:a16="http://schemas.microsoft.com/office/drawing/2014/main" id="{D54DCA64-59E9-4448-8616-A0B3437F9D6F}"/>
              </a:ext>
            </a:extLst>
          </p:cNvPr>
          <p:cNvSpPr/>
          <p:nvPr/>
        </p:nvSpPr>
        <p:spPr>
          <a:xfrm rot="5400000">
            <a:off x="5646708" y="5775511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98" name="Triângulo isósceles 197">
            <a:extLst>
              <a:ext uri="{FF2B5EF4-FFF2-40B4-BE49-F238E27FC236}">
                <a16:creationId xmlns:a16="http://schemas.microsoft.com/office/drawing/2014/main" id="{D5F3398A-A4AB-4AD8-B85A-2D795FEA9024}"/>
              </a:ext>
            </a:extLst>
          </p:cNvPr>
          <p:cNvSpPr/>
          <p:nvPr/>
        </p:nvSpPr>
        <p:spPr>
          <a:xfrm rot="5400000">
            <a:off x="5642296" y="5935865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99" name="Retângulo 198">
            <a:extLst>
              <a:ext uri="{FF2B5EF4-FFF2-40B4-BE49-F238E27FC236}">
                <a16:creationId xmlns:a16="http://schemas.microsoft.com/office/drawing/2014/main" id="{D4522C20-6302-42E8-BF10-948D3C0CEBC5}"/>
              </a:ext>
            </a:extLst>
          </p:cNvPr>
          <p:cNvSpPr/>
          <p:nvPr/>
        </p:nvSpPr>
        <p:spPr>
          <a:xfrm>
            <a:off x="5414441" y="6030292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3520F65D-86D9-4C4A-BAC7-FABD98715EE5}"/>
              </a:ext>
            </a:extLst>
          </p:cNvPr>
          <p:cNvSpPr txBox="1"/>
          <p:nvPr/>
        </p:nvSpPr>
        <p:spPr>
          <a:xfrm>
            <a:off x="4951060" y="5978642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Computador</a:t>
            </a:r>
          </a:p>
        </p:txBody>
      </p:sp>
      <p:sp>
        <p:nvSpPr>
          <p:cNvPr id="201" name="Triângulo isósceles 200">
            <a:extLst>
              <a:ext uri="{FF2B5EF4-FFF2-40B4-BE49-F238E27FC236}">
                <a16:creationId xmlns:a16="http://schemas.microsoft.com/office/drawing/2014/main" id="{36BD1216-BBAC-4771-A3C6-C6C2C1B7EDD9}"/>
              </a:ext>
            </a:extLst>
          </p:cNvPr>
          <p:cNvSpPr/>
          <p:nvPr/>
        </p:nvSpPr>
        <p:spPr>
          <a:xfrm rot="5400000">
            <a:off x="5640393" y="608019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203" name="Retângulo 202">
            <a:extLst>
              <a:ext uri="{FF2B5EF4-FFF2-40B4-BE49-F238E27FC236}">
                <a16:creationId xmlns:a16="http://schemas.microsoft.com/office/drawing/2014/main" id="{79E44C95-0763-46A4-A321-E987F6DB04DA}"/>
              </a:ext>
            </a:extLst>
          </p:cNvPr>
          <p:cNvSpPr/>
          <p:nvPr/>
        </p:nvSpPr>
        <p:spPr>
          <a:xfrm>
            <a:off x="4265888" y="3519506"/>
            <a:ext cx="534694" cy="267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A13B9DB6-F532-4A30-B81A-A615B49A13FE}"/>
              </a:ext>
            </a:extLst>
          </p:cNvPr>
          <p:cNvSpPr txBox="1"/>
          <p:nvPr/>
        </p:nvSpPr>
        <p:spPr>
          <a:xfrm>
            <a:off x="4183592" y="5838162"/>
            <a:ext cx="144746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sz="7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do nº Televisão em cores</a:t>
            </a:r>
          </a:p>
        </p:txBody>
      </p:sp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CD37AF4B-E2FD-497F-8839-07333E0CA519}"/>
              </a:ext>
            </a:extLst>
          </p:cNvPr>
          <p:cNvSpPr txBox="1"/>
          <p:nvPr/>
        </p:nvSpPr>
        <p:spPr>
          <a:xfrm>
            <a:off x="10147574" y="3476181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Estudou 100% escola pública</a:t>
            </a:r>
          </a:p>
        </p:txBody>
      </p:sp>
      <p:sp>
        <p:nvSpPr>
          <p:cNvPr id="205" name="Triângulo isósceles 204">
            <a:extLst>
              <a:ext uri="{FF2B5EF4-FFF2-40B4-BE49-F238E27FC236}">
                <a16:creationId xmlns:a16="http://schemas.microsoft.com/office/drawing/2014/main" id="{ED27F61C-B9CD-4BF3-B866-11914A4A2B1B}"/>
              </a:ext>
            </a:extLst>
          </p:cNvPr>
          <p:cNvSpPr/>
          <p:nvPr/>
        </p:nvSpPr>
        <p:spPr>
          <a:xfrm rot="16200000" flipH="1">
            <a:off x="10128609" y="3565142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BEE01C49-461F-4892-B1A3-8604F79954F0}"/>
              </a:ext>
            </a:extLst>
          </p:cNvPr>
          <p:cNvSpPr txBox="1"/>
          <p:nvPr/>
        </p:nvSpPr>
        <p:spPr>
          <a:xfrm>
            <a:off x="10074731" y="3635361"/>
            <a:ext cx="1387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nº Freezer em casa</a:t>
            </a:r>
          </a:p>
        </p:txBody>
      </p:sp>
      <p:sp>
        <p:nvSpPr>
          <p:cNvPr id="207" name="Triângulo isósceles 206">
            <a:extLst>
              <a:ext uri="{FF2B5EF4-FFF2-40B4-BE49-F238E27FC236}">
                <a16:creationId xmlns:a16="http://schemas.microsoft.com/office/drawing/2014/main" id="{C516E2E9-B090-419A-8E1B-2BBCA3D2296D}"/>
              </a:ext>
            </a:extLst>
          </p:cNvPr>
          <p:cNvSpPr/>
          <p:nvPr/>
        </p:nvSpPr>
        <p:spPr>
          <a:xfrm rot="16200000" flipH="1">
            <a:off x="10122305" y="3717644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08" name="Retângulo 207">
            <a:extLst>
              <a:ext uri="{FF2B5EF4-FFF2-40B4-BE49-F238E27FC236}">
                <a16:creationId xmlns:a16="http://schemas.microsoft.com/office/drawing/2014/main" id="{9BC218E4-D02A-4AFC-A955-13FB221036CB}"/>
              </a:ext>
            </a:extLst>
          </p:cNvPr>
          <p:cNvSpPr/>
          <p:nvPr/>
        </p:nvSpPr>
        <p:spPr>
          <a:xfrm>
            <a:off x="8219990" y="3508348"/>
            <a:ext cx="1289488" cy="2855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3D6FB538-A5D1-4EB4-B668-C561AEC3EE7C}"/>
              </a:ext>
            </a:extLst>
          </p:cNvPr>
          <p:cNvSpPr txBox="1"/>
          <p:nvPr/>
        </p:nvSpPr>
        <p:spPr>
          <a:xfrm>
            <a:off x="10142455" y="3771972"/>
            <a:ext cx="20155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Quantas pessoas moram na residência</a:t>
            </a:r>
          </a:p>
        </p:txBody>
      </p:sp>
      <p:sp>
        <p:nvSpPr>
          <p:cNvPr id="210" name="Triângulo isósceles 209">
            <a:extLst>
              <a:ext uri="{FF2B5EF4-FFF2-40B4-BE49-F238E27FC236}">
                <a16:creationId xmlns:a16="http://schemas.microsoft.com/office/drawing/2014/main" id="{EBAE15F4-3E80-4594-98CE-C6970BD50668}"/>
              </a:ext>
            </a:extLst>
          </p:cNvPr>
          <p:cNvSpPr/>
          <p:nvPr/>
        </p:nvSpPr>
        <p:spPr>
          <a:xfrm rot="16200000" flipH="1">
            <a:off x="10129840" y="3867283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626EB8DF-C8D0-4494-AC2E-FCA6576F2F0B}"/>
              </a:ext>
            </a:extLst>
          </p:cNvPr>
          <p:cNvSpPr txBox="1"/>
          <p:nvPr/>
        </p:nvSpPr>
        <p:spPr>
          <a:xfrm>
            <a:off x="10166624" y="3908075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de Motocicletas </a:t>
            </a:r>
          </a:p>
        </p:txBody>
      </p:sp>
      <p:sp>
        <p:nvSpPr>
          <p:cNvPr id="212" name="Triângulo isósceles 211">
            <a:extLst>
              <a:ext uri="{FF2B5EF4-FFF2-40B4-BE49-F238E27FC236}">
                <a16:creationId xmlns:a16="http://schemas.microsoft.com/office/drawing/2014/main" id="{A10526F4-0009-49C9-9977-6A17DF1A21D3}"/>
              </a:ext>
            </a:extLst>
          </p:cNvPr>
          <p:cNvSpPr/>
          <p:nvPr/>
        </p:nvSpPr>
        <p:spPr>
          <a:xfrm rot="16200000" flipH="1">
            <a:off x="10129840" y="4010855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5468EC70-1D23-436B-A3DE-C33C7EF64358}"/>
              </a:ext>
            </a:extLst>
          </p:cNvPr>
          <p:cNvSpPr txBox="1"/>
          <p:nvPr/>
        </p:nvSpPr>
        <p:spPr>
          <a:xfrm>
            <a:off x="10154689" y="4218144"/>
            <a:ext cx="22672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do nº de máquinas de secador de roupa</a:t>
            </a:r>
          </a:p>
        </p:txBody>
      </p:sp>
      <p:sp>
        <p:nvSpPr>
          <p:cNvPr id="214" name="Triângulo isósceles 213">
            <a:extLst>
              <a:ext uri="{FF2B5EF4-FFF2-40B4-BE49-F238E27FC236}">
                <a16:creationId xmlns:a16="http://schemas.microsoft.com/office/drawing/2014/main" id="{A169CE9F-99BE-4ED3-A911-812A6A2D84F5}"/>
              </a:ext>
            </a:extLst>
          </p:cNvPr>
          <p:cNvSpPr/>
          <p:nvPr/>
        </p:nvSpPr>
        <p:spPr>
          <a:xfrm rot="16200000" flipH="1">
            <a:off x="10118689" y="4306549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15" name="CaixaDeTexto 214">
            <a:extLst>
              <a:ext uri="{FF2B5EF4-FFF2-40B4-BE49-F238E27FC236}">
                <a16:creationId xmlns:a16="http://schemas.microsoft.com/office/drawing/2014/main" id="{81C97377-2930-4276-AD98-9655E6B5003E}"/>
              </a:ext>
            </a:extLst>
          </p:cNvPr>
          <p:cNvSpPr txBox="1"/>
          <p:nvPr/>
        </p:nvSpPr>
        <p:spPr>
          <a:xfrm>
            <a:off x="10154841" y="4361208"/>
            <a:ext cx="22672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Idade do aluno</a:t>
            </a:r>
          </a:p>
        </p:txBody>
      </p:sp>
      <p:sp>
        <p:nvSpPr>
          <p:cNvPr id="216" name="Triângulo isósceles 215">
            <a:extLst>
              <a:ext uri="{FF2B5EF4-FFF2-40B4-BE49-F238E27FC236}">
                <a16:creationId xmlns:a16="http://schemas.microsoft.com/office/drawing/2014/main" id="{D47E29AA-119F-4BC2-A8A1-74F7B57370A1}"/>
              </a:ext>
            </a:extLst>
          </p:cNvPr>
          <p:cNvSpPr/>
          <p:nvPr/>
        </p:nvSpPr>
        <p:spPr>
          <a:xfrm rot="16200000" flipH="1">
            <a:off x="10118841" y="4449613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17" name="CaixaDeTexto 216">
            <a:extLst>
              <a:ext uri="{FF2B5EF4-FFF2-40B4-BE49-F238E27FC236}">
                <a16:creationId xmlns:a16="http://schemas.microsoft.com/office/drawing/2014/main" id="{DE352ADD-169D-415E-889B-256539E7C265}"/>
              </a:ext>
            </a:extLst>
          </p:cNvPr>
          <p:cNvSpPr txBox="1"/>
          <p:nvPr/>
        </p:nvSpPr>
        <p:spPr>
          <a:xfrm>
            <a:off x="10275822" y="4515511"/>
            <a:ext cx="22672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% da pop em dom com energia elétrica</a:t>
            </a:r>
          </a:p>
        </p:txBody>
      </p:sp>
      <p:sp>
        <p:nvSpPr>
          <p:cNvPr id="218" name="Triângulo isósceles 217">
            <a:extLst>
              <a:ext uri="{FF2B5EF4-FFF2-40B4-BE49-F238E27FC236}">
                <a16:creationId xmlns:a16="http://schemas.microsoft.com/office/drawing/2014/main" id="{A16D756D-6F7D-4A13-9845-125B926DB19C}"/>
              </a:ext>
            </a:extLst>
          </p:cNvPr>
          <p:cNvSpPr/>
          <p:nvPr/>
        </p:nvSpPr>
        <p:spPr>
          <a:xfrm rot="16200000" flipH="1">
            <a:off x="10278671" y="4596283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E3BECA04-116A-47A7-A333-E987223F1B12}"/>
              </a:ext>
            </a:extLst>
          </p:cNvPr>
          <p:cNvSpPr txBox="1"/>
          <p:nvPr/>
        </p:nvSpPr>
        <p:spPr>
          <a:xfrm>
            <a:off x="10317940" y="4657232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Pai completou a 4ª série</a:t>
            </a:r>
          </a:p>
        </p:txBody>
      </p:sp>
      <p:sp>
        <p:nvSpPr>
          <p:cNvPr id="220" name="Triângulo isósceles 219">
            <a:extLst>
              <a:ext uri="{FF2B5EF4-FFF2-40B4-BE49-F238E27FC236}">
                <a16:creationId xmlns:a16="http://schemas.microsoft.com/office/drawing/2014/main" id="{6BAE45FF-DDD9-4293-BE2C-92AEBB87957F}"/>
              </a:ext>
            </a:extLst>
          </p:cNvPr>
          <p:cNvSpPr/>
          <p:nvPr/>
        </p:nvSpPr>
        <p:spPr>
          <a:xfrm rot="16200000" flipH="1">
            <a:off x="10307806" y="4748494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21" name="CaixaDeTexto 220">
            <a:extLst>
              <a:ext uri="{FF2B5EF4-FFF2-40B4-BE49-F238E27FC236}">
                <a16:creationId xmlns:a16="http://schemas.microsoft.com/office/drawing/2014/main" id="{C1091B75-3376-4B93-8EAB-84736D8A98FE}"/>
              </a:ext>
            </a:extLst>
          </p:cNvPr>
          <p:cNvSpPr txBox="1"/>
          <p:nvPr/>
        </p:nvSpPr>
        <p:spPr>
          <a:xfrm>
            <a:off x="10365275" y="4809496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Número de </a:t>
            </a:r>
            <a:r>
              <a:rPr lang="pt-BR" sz="800" b="1" dirty="0" err="1">
                <a:solidFill>
                  <a:srgbClr val="154986"/>
                </a:solidFill>
                <a:latin typeface="Arial Nova Light" panose="020B0304020202020204" pitchFamily="34" charset="0"/>
              </a:rPr>
              <a:t>microondas</a:t>
            </a:r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 na casa</a:t>
            </a:r>
          </a:p>
        </p:txBody>
      </p:sp>
      <p:sp>
        <p:nvSpPr>
          <p:cNvPr id="222" name="Triângulo isósceles 221">
            <a:extLst>
              <a:ext uri="{FF2B5EF4-FFF2-40B4-BE49-F238E27FC236}">
                <a16:creationId xmlns:a16="http://schemas.microsoft.com/office/drawing/2014/main" id="{BF513EE2-F4C9-4D44-9783-36E89CBDFD99}"/>
              </a:ext>
            </a:extLst>
          </p:cNvPr>
          <p:cNvSpPr/>
          <p:nvPr/>
        </p:nvSpPr>
        <p:spPr>
          <a:xfrm rot="16200000" flipH="1">
            <a:off x="10355141" y="4900758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23" name="Triângulo isósceles 222">
            <a:extLst>
              <a:ext uri="{FF2B5EF4-FFF2-40B4-BE49-F238E27FC236}">
                <a16:creationId xmlns:a16="http://schemas.microsoft.com/office/drawing/2014/main" id="{8599C6DE-33FF-412C-95A3-90289CC35F78}"/>
              </a:ext>
            </a:extLst>
          </p:cNvPr>
          <p:cNvSpPr/>
          <p:nvPr/>
        </p:nvSpPr>
        <p:spPr>
          <a:xfrm rot="16200000" flipH="1">
            <a:off x="10413435" y="5030730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AFECE21D-38E1-4993-813C-2DA0B9343627}"/>
              </a:ext>
            </a:extLst>
          </p:cNvPr>
          <p:cNvSpPr txBox="1"/>
          <p:nvPr/>
        </p:nvSpPr>
        <p:spPr>
          <a:xfrm>
            <a:off x="10428118" y="4939468"/>
            <a:ext cx="1738549" cy="1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Aluno já concluiu o </a:t>
            </a:r>
            <a:r>
              <a:rPr lang="pt-BR" sz="800" b="1" dirty="0" err="1">
                <a:solidFill>
                  <a:srgbClr val="154986"/>
                </a:solidFill>
                <a:latin typeface="Arial Nova Light" panose="020B0304020202020204" pitchFamily="34" charset="0"/>
              </a:rPr>
              <a:t>E.Médio</a:t>
            </a:r>
            <a:endParaRPr lang="pt-BR" sz="800" b="1" dirty="0">
              <a:solidFill>
                <a:srgbClr val="154986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5" name="Triângulo isósceles 224">
            <a:extLst>
              <a:ext uri="{FF2B5EF4-FFF2-40B4-BE49-F238E27FC236}">
                <a16:creationId xmlns:a16="http://schemas.microsoft.com/office/drawing/2014/main" id="{8DABF823-12E0-4952-80F5-F203D7C72E8F}"/>
              </a:ext>
            </a:extLst>
          </p:cNvPr>
          <p:cNvSpPr/>
          <p:nvPr/>
        </p:nvSpPr>
        <p:spPr>
          <a:xfrm rot="16200000" flipH="1">
            <a:off x="10686091" y="5616422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26" name="CaixaDeTexto 225">
            <a:extLst>
              <a:ext uri="{FF2B5EF4-FFF2-40B4-BE49-F238E27FC236}">
                <a16:creationId xmlns:a16="http://schemas.microsoft.com/office/drawing/2014/main" id="{CB8BB317-49DD-434C-8077-A51068E80799}"/>
              </a:ext>
            </a:extLst>
          </p:cNvPr>
          <p:cNvSpPr txBox="1"/>
          <p:nvPr/>
        </p:nvSpPr>
        <p:spPr>
          <a:xfrm>
            <a:off x="6262492" y="5382330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Educação IFDM</a:t>
            </a:r>
          </a:p>
        </p:txBody>
      </p:sp>
      <p:sp>
        <p:nvSpPr>
          <p:cNvPr id="227" name="CaixaDeTexto 226">
            <a:extLst>
              <a:ext uri="{FF2B5EF4-FFF2-40B4-BE49-F238E27FC236}">
                <a16:creationId xmlns:a16="http://schemas.microsoft.com/office/drawing/2014/main" id="{DF138D12-FA9D-4626-93EE-B86977FF0246}"/>
              </a:ext>
            </a:extLst>
          </p:cNvPr>
          <p:cNvSpPr txBox="1"/>
          <p:nvPr/>
        </p:nvSpPr>
        <p:spPr>
          <a:xfrm>
            <a:off x="10559017" y="5362214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Pai professor</a:t>
            </a:r>
          </a:p>
        </p:txBody>
      </p:sp>
      <p:sp>
        <p:nvSpPr>
          <p:cNvPr id="228" name="Triângulo isósceles 227">
            <a:extLst>
              <a:ext uri="{FF2B5EF4-FFF2-40B4-BE49-F238E27FC236}">
                <a16:creationId xmlns:a16="http://schemas.microsoft.com/office/drawing/2014/main" id="{62BEED4B-5442-4B22-8A79-1E6483821C7E}"/>
              </a:ext>
            </a:extLst>
          </p:cNvPr>
          <p:cNvSpPr/>
          <p:nvPr/>
        </p:nvSpPr>
        <p:spPr>
          <a:xfrm rot="16200000" flipH="1">
            <a:off x="10548883" y="5453476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29" name="CaixaDeTexto 228">
            <a:extLst>
              <a:ext uri="{FF2B5EF4-FFF2-40B4-BE49-F238E27FC236}">
                <a16:creationId xmlns:a16="http://schemas.microsoft.com/office/drawing/2014/main" id="{25658C79-5853-48EE-A4FA-3A97B548D15F}"/>
              </a:ext>
            </a:extLst>
          </p:cNvPr>
          <p:cNvSpPr txBox="1"/>
          <p:nvPr/>
        </p:nvSpPr>
        <p:spPr>
          <a:xfrm>
            <a:off x="8523347" y="5686931"/>
            <a:ext cx="159370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Média do nº Televisão em cores</a:t>
            </a:r>
          </a:p>
        </p:txBody>
      </p:sp>
      <p:sp>
        <p:nvSpPr>
          <p:cNvPr id="230" name="Triângulo isósceles 229">
            <a:extLst>
              <a:ext uri="{FF2B5EF4-FFF2-40B4-BE49-F238E27FC236}">
                <a16:creationId xmlns:a16="http://schemas.microsoft.com/office/drawing/2014/main" id="{EEA5DE7A-9569-49EE-85CF-310A1960E565}"/>
              </a:ext>
            </a:extLst>
          </p:cNvPr>
          <p:cNvSpPr/>
          <p:nvPr/>
        </p:nvSpPr>
        <p:spPr>
          <a:xfrm rot="5400000">
            <a:off x="10035743" y="5784056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33" name="Retângulo 232">
            <a:extLst>
              <a:ext uri="{FF2B5EF4-FFF2-40B4-BE49-F238E27FC236}">
                <a16:creationId xmlns:a16="http://schemas.microsoft.com/office/drawing/2014/main" id="{1D729008-8195-4C6E-91CF-50D64DB23CA6}"/>
              </a:ext>
            </a:extLst>
          </p:cNvPr>
          <p:cNvSpPr/>
          <p:nvPr/>
        </p:nvSpPr>
        <p:spPr>
          <a:xfrm>
            <a:off x="9775560" y="6037757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93460E16-9F13-49F9-BC07-C743293D441F}"/>
              </a:ext>
            </a:extLst>
          </p:cNvPr>
          <p:cNvSpPr txBox="1"/>
          <p:nvPr/>
        </p:nvSpPr>
        <p:spPr>
          <a:xfrm>
            <a:off x="9312179" y="5986107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Computador</a:t>
            </a:r>
          </a:p>
        </p:txBody>
      </p:sp>
      <p:sp>
        <p:nvSpPr>
          <p:cNvPr id="235" name="Triângulo isósceles 234">
            <a:extLst>
              <a:ext uri="{FF2B5EF4-FFF2-40B4-BE49-F238E27FC236}">
                <a16:creationId xmlns:a16="http://schemas.microsoft.com/office/drawing/2014/main" id="{47CF391F-8879-4DF7-A323-DD92ACAF9A9C}"/>
              </a:ext>
            </a:extLst>
          </p:cNvPr>
          <p:cNvSpPr/>
          <p:nvPr/>
        </p:nvSpPr>
        <p:spPr>
          <a:xfrm rot="5400000">
            <a:off x="10035743" y="6087664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800"/>
          </a:p>
        </p:txBody>
      </p:sp>
      <p:sp>
        <p:nvSpPr>
          <p:cNvPr id="236" name="Retângulo 235">
            <a:extLst>
              <a:ext uri="{FF2B5EF4-FFF2-40B4-BE49-F238E27FC236}">
                <a16:creationId xmlns:a16="http://schemas.microsoft.com/office/drawing/2014/main" id="{68871454-C4E5-4A0B-9D28-007A022E6B1A}"/>
              </a:ext>
            </a:extLst>
          </p:cNvPr>
          <p:cNvSpPr/>
          <p:nvPr/>
        </p:nvSpPr>
        <p:spPr>
          <a:xfrm>
            <a:off x="9775560" y="5888120"/>
            <a:ext cx="318052" cy="142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7" name="CaixaDeTexto 236">
            <a:extLst>
              <a:ext uri="{FF2B5EF4-FFF2-40B4-BE49-F238E27FC236}">
                <a16:creationId xmlns:a16="http://schemas.microsoft.com/office/drawing/2014/main" id="{237BCE9A-4ABA-4C4D-9F1C-06541100A846}"/>
              </a:ext>
            </a:extLst>
          </p:cNvPr>
          <p:cNvSpPr txBox="1"/>
          <p:nvPr/>
        </p:nvSpPr>
        <p:spPr>
          <a:xfrm>
            <a:off x="9272408" y="5836470"/>
            <a:ext cx="7681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Renda Média</a:t>
            </a:r>
          </a:p>
        </p:txBody>
      </p:sp>
      <p:sp>
        <p:nvSpPr>
          <p:cNvPr id="238" name="Triângulo isósceles 237">
            <a:extLst>
              <a:ext uri="{FF2B5EF4-FFF2-40B4-BE49-F238E27FC236}">
                <a16:creationId xmlns:a16="http://schemas.microsoft.com/office/drawing/2014/main" id="{4DB01B2E-E260-4829-A60D-23EC30AAE6C1}"/>
              </a:ext>
            </a:extLst>
          </p:cNvPr>
          <p:cNvSpPr/>
          <p:nvPr/>
        </p:nvSpPr>
        <p:spPr>
          <a:xfrm rot="5400000">
            <a:off x="10035743" y="5938027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39" name="Retângulo 238">
            <a:extLst>
              <a:ext uri="{FF2B5EF4-FFF2-40B4-BE49-F238E27FC236}">
                <a16:creationId xmlns:a16="http://schemas.microsoft.com/office/drawing/2014/main" id="{FE18BF96-9AC4-4204-B077-F2A028F60C99}"/>
              </a:ext>
            </a:extLst>
          </p:cNvPr>
          <p:cNvSpPr/>
          <p:nvPr/>
        </p:nvSpPr>
        <p:spPr>
          <a:xfrm>
            <a:off x="10137104" y="6021931"/>
            <a:ext cx="1764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0" name="Retângulo 239">
            <a:extLst>
              <a:ext uri="{FF2B5EF4-FFF2-40B4-BE49-F238E27FC236}">
                <a16:creationId xmlns:a16="http://schemas.microsoft.com/office/drawing/2014/main" id="{3B631448-3B86-4101-ADDA-6FDC7D4C5703}"/>
              </a:ext>
            </a:extLst>
          </p:cNvPr>
          <p:cNvSpPr/>
          <p:nvPr/>
        </p:nvSpPr>
        <p:spPr>
          <a:xfrm>
            <a:off x="10137104" y="5876627"/>
            <a:ext cx="1008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Retângulo 240">
            <a:extLst>
              <a:ext uri="{FF2B5EF4-FFF2-40B4-BE49-F238E27FC236}">
                <a16:creationId xmlns:a16="http://schemas.microsoft.com/office/drawing/2014/main" id="{513E57CC-1560-4782-90A2-2B3B506E1D74}"/>
              </a:ext>
            </a:extLst>
          </p:cNvPr>
          <p:cNvSpPr/>
          <p:nvPr/>
        </p:nvSpPr>
        <p:spPr>
          <a:xfrm>
            <a:off x="10137104" y="5738408"/>
            <a:ext cx="864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4" name="Retângulo 243">
            <a:extLst>
              <a:ext uri="{FF2B5EF4-FFF2-40B4-BE49-F238E27FC236}">
                <a16:creationId xmlns:a16="http://schemas.microsoft.com/office/drawing/2014/main" id="{E3830E42-FB3F-4C09-B161-FC4C31016595}"/>
              </a:ext>
            </a:extLst>
          </p:cNvPr>
          <p:cNvSpPr/>
          <p:nvPr/>
        </p:nvSpPr>
        <p:spPr>
          <a:xfrm>
            <a:off x="9444190" y="3540198"/>
            <a:ext cx="684000" cy="138962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5" name="Retângulo 244">
            <a:extLst>
              <a:ext uri="{FF2B5EF4-FFF2-40B4-BE49-F238E27FC236}">
                <a16:creationId xmlns:a16="http://schemas.microsoft.com/office/drawing/2014/main" id="{5FE382A2-640D-4E70-B176-BC1BFFB582B4}"/>
              </a:ext>
            </a:extLst>
          </p:cNvPr>
          <p:cNvSpPr/>
          <p:nvPr/>
        </p:nvSpPr>
        <p:spPr>
          <a:xfrm>
            <a:off x="9490102" y="3692598"/>
            <a:ext cx="617235" cy="135693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CaixaDeTexto 245">
            <a:extLst>
              <a:ext uri="{FF2B5EF4-FFF2-40B4-BE49-F238E27FC236}">
                <a16:creationId xmlns:a16="http://schemas.microsoft.com/office/drawing/2014/main" id="{684864A7-761D-497D-93FF-488EEE538BBA}"/>
              </a:ext>
            </a:extLst>
          </p:cNvPr>
          <p:cNvSpPr txBox="1"/>
          <p:nvPr/>
        </p:nvSpPr>
        <p:spPr>
          <a:xfrm>
            <a:off x="10683410" y="5525984"/>
            <a:ext cx="173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154986"/>
                </a:solidFill>
                <a:latin typeface="Arial Nova Light" panose="020B0304020202020204" pitchFamily="34" charset="0"/>
              </a:rPr>
              <a:t>Educação IFDM</a:t>
            </a:r>
          </a:p>
        </p:txBody>
      </p:sp>
      <p:sp>
        <p:nvSpPr>
          <p:cNvPr id="247" name="Triângulo isósceles 246">
            <a:extLst>
              <a:ext uri="{FF2B5EF4-FFF2-40B4-BE49-F238E27FC236}">
                <a16:creationId xmlns:a16="http://schemas.microsoft.com/office/drawing/2014/main" id="{FF0E503A-F580-4C43-A72B-1608289EB2F2}"/>
              </a:ext>
            </a:extLst>
          </p:cNvPr>
          <p:cNvSpPr/>
          <p:nvPr/>
        </p:nvSpPr>
        <p:spPr>
          <a:xfrm rot="16200000" flipH="1">
            <a:off x="6273448" y="5466392"/>
            <a:ext cx="72000" cy="36000"/>
          </a:xfrm>
          <a:prstGeom prst="triangle">
            <a:avLst/>
          </a:prstGeom>
          <a:solidFill>
            <a:srgbClr val="013E7D"/>
          </a:solidFill>
          <a:ln>
            <a:solidFill>
              <a:srgbClr val="01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48" name="Retângulo 247">
            <a:extLst>
              <a:ext uri="{FF2B5EF4-FFF2-40B4-BE49-F238E27FC236}">
                <a16:creationId xmlns:a16="http://schemas.microsoft.com/office/drawing/2014/main" id="{67EB2641-4125-4EB8-9CC7-28F5B0D3DDD9}"/>
              </a:ext>
            </a:extLst>
          </p:cNvPr>
          <p:cNvSpPr/>
          <p:nvPr/>
        </p:nvSpPr>
        <p:spPr>
          <a:xfrm>
            <a:off x="2204282" y="4816207"/>
            <a:ext cx="468001" cy="187609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9" name="Retângulo 248">
            <a:extLst>
              <a:ext uri="{FF2B5EF4-FFF2-40B4-BE49-F238E27FC236}">
                <a16:creationId xmlns:a16="http://schemas.microsoft.com/office/drawing/2014/main" id="{89CEB7A1-FD7A-4128-8690-78DAA86DC3CE}"/>
              </a:ext>
            </a:extLst>
          </p:cNvPr>
          <p:cNvSpPr/>
          <p:nvPr/>
        </p:nvSpPr>
        <p:spPr>
          <a:xfrm>
            <a:off x="5729582" y="5423207"/>
            <a:ext cx="534694" cy="148065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2" name="Triângulo isósceles 261">
            <a:extLst>
              <a:ext uri="{FF2B5EF4-FFF2-40B4-BE49-F238E27FC236}">
                <a16:creationId xmlns:a16="http://schemas.microsoft.com/office/drawing/2014/main" id="{D8A2B942-1C9C-422D-AEF2-44C5AC329C5B}"/>
              </a:ext>
            </a:extLst>
          </p:cNvPr>
          <p:cNvSpPr/>
          <p:nvPr/>
        </p:nvSpPr>
        <p:spPr>
          <a:xfrm>
            <a:off x="5247865" y="824943"/>
            <a:ext cx="1754363" cy="419700"/>
          </a:xfrm>
          <a:prstGeom prst="triangle">
            <a:avLst/>
          </a:prstGeom>
          <a:solidFill>
            <a:schemeClr val="bg1">
              <a:lumMod val="65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4" name="Retângulo: Cantos Arredondados 263">
            <a:extLst>
              <a:ext uri="{FF2B5EF4-FFF2-40B4-BE49-F238E27FC236}">
                <a16:creationId xmlns:a16="http://schemas.microsoft.com/office/drawing/2014/main" id="{9F64F396-C12E-4D0A-8061-D90FF6F2F317}"/>
              </a:ext>
            </a:extLst>
          </p:cNvPr>
          <p:cNvSpPr/>
          <p:nvPr/>
        </p:nvSpPr>
        <p:spPr>
          <a:xfrm>
            <a:off x="43606" y="474703"/>
            <a:ext cx="2169035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Data </a:t>
            </a:r>
            <a:r>
              <a:rPr lang="pt-BR" sz="2000" dirty="0" err="1">
                <a:latin typeface="Agency FB" panose="020B0503020202020204" pitchFamily="34" charset="0"/>
              </a:rPr>
              <a:t>Preparation</a:t>
            </a:r>
            <a:endParaRPr lang="pt-BR" sz="2000" dirty="0">
              <a:latin typeface="Agency FB" panose="020B0503020202020204" pitchFamily="34" charset="0"/>
            </a:endParaRPr>
          </a:p>
          <a:p>
            <a:pPr algn="ctr"/>
            <a:r>
              <a:rPr lang="pt-BR" sz="2000" dirty="0">
                <a:latin typeface="Agency FB" panose="020B0503020202020204" pitchFamily="34" charset="0"/>
              </a:rPr>
              <a:t>+ </a:t>
            </a:r>
          </a:p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Feature</a:t>
            </a:r>
            <a:r>
              <a:rPr lang="pt-BR" sz="2000" dirty="0">
                <a:latin typeface="Agency FB" panose="020B0503020202020204" pitchFamily="34" charset="0"/>
              </a:rPr>
              <a:t> </a:t>
            </a:r>
            <a:r>
              <a:rPr lang="pt-BR" sz="2000" dirty="0" err="1">
                <a:latin typeface="Agency FB" panose="020B0503020202020204" pitchFamily="34" charset="0"/>
              </a:rPr>
              <a:t>Engineering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265" name="Retângulo: Cantos Arredondados 264">
            <a:extLst>
              <a:ext uri="{FF2B5EF4-FFF2-40B4-BE49-F238E27FC236}">
                <a16:creationId xmlns:a16="http://schemas.microsoft.com/office/drawing/2014/main" id="{68437CA1-CDF8-4A01-B4E1-1BBB9BE28812}"/>
              </a:ext>
            </a:extLst>
          </p:cNvPr>
          <p:cNvSpPr/>
          <p:nvPr/>
        </p:nvSpPr>
        <p:spPr>
          <a:xfrm>
            <a:off x="2475788" y="474703"/>
            <a:ext cx="2734056" cy="8901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gency FB" panose="020B0503020202020204" pitchFamily="34" charset="0"/>
              </a:rPr>
              <a:t>EDA</a:t>
            </a:r>
            <a:r>
              <a:rPr lang="pt-BR" dirty="0"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pt-BR" dirty="0">
                <a:latin typeface="Agency FB" panose="020B0503020202020204" pitchFamily="34" charset="0"/>
              </a:rPr>
              <a:t>(</a:t>
            </a:r>
            <a:r>
              <a:rPr lang="pt-BR" dirty="0" err="1">
                <a:latin typeface="Agency FB" panose="020B0503020202020204" pitchFamily="34" charset="0"/>
              </a:rPr>
              <a:t>Exploratory</a:t>
            </a:r>
            <a:r>
              <a:rPr lang="pt-BR" dirty="0">
                <a:latin typeface="Agency FB" panose="020B0503020202020204" pitchFamily="34" charset="0"/>
              </a:rPr>
              <a:t> Data </a:t>
            </a:r>
            <a:r>
              <a:rPr lang="pt-BR" dirty="0" err="1">
                <a:latin typeface="Agency FB" panose="020B0503020202020204" pitchFamily="34" charset="0"/>
              </a:rPr>
              <a:t>Analysis</a:t>
            </a:r>
            <a:r>
              <a:rPr lang="pt-BR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266" name="Retângulo: Cantos Arredondados 265">
            <a:extLst>
              <a:ext uri="{FF2B5EF4-FFF2-40B4-BE49-F238E27FC236}">
                <a16:creationId xmlns:a16="http://schemas.microsoft.com/office/drawing/2014/main" id="{F594B4FF-F1E5-4906-BE76-169DF12BAC1F}"/>
              </a:ext>
            </a:extLst>
          </p:cNvPr>
          <p:cNvSpPr/>
          <p:nvPr/>
        </p:nvSpPr>
        <p:spPr>
          <a:xfrm>
            <a:off x="5472991" y="474703"/>
            <a:ext cx="3403907" cy="890195"/>
          </a:xfrm>
          <a:prstGeom prst="roundRect">
            <a:avLst/>
          </a:prstGeom>
          <a:solidFill>
            <a:srgbClr val="013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gency FB" panose="020B0503020202020204" pitchFamily="34" charset="0"/>
              </a:rPr>
              <a:t>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267" name="Retângulo: Cantos Arredondados 266">
            <a:extLst>
              <a:ext uri="{FF2B5EF4-FFF2-40B4-BE49-F238E27FC236}">
                <a16:creationId xmlns:a16="http://schemas.microsoft.com/office/drawing/2014/main" id="{B04D7532-2F32-467D-A8C7-DA3E7A973DC1}"/>
              </a:ext>
            </a:extLst>
          </p:cNvPr>
          <p:cNvSpPr/>
          <p:nvPr/>
        </p:nvSpPr>
        <p:spPr>
          <a:xfrm>
            <a:off x="9140045" y="474702"/>
            <a:ext cx="2734056" cy="890195"/>
          </a:xfrm>
          <a:prstGeom prst="roundRect">
            <a:avLst/>
          </a:prstGeom>
          <a:solidFill>
            <a:srgbClr val="00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Agency FB" panose="020B0503020202020204" pitchFamily="34" charset="0"/>
              </a:rPr>
              <a:t>Spatial</a:t>
            </a:r>
            <a:r>
              <a:rPr lang="pt-BR" sz="2000" dirty="0">
                <a:latin typeface="Agency FB" panose="020B0503020202020204" pitchFamily="34" charset="0"/>
              </a:rPr>
              <a:t> Linear </a:t>
            </a:r>
            <a:r>
              <a:rPr lang="pt-BR" sz="2000" dirty="0" err="1">
                <a:latin typeface="Agency FB" panose="020B0503020202020204" pitchFamily="34" charset="0"/>
              </a:rPr>
              <a:t>Regression</a:t>
            </a:r>
            <a:endParaRPr lang="pt-BR" sz="2000" dirty="0">
              <a:latin typeface="Agency FB" panose="020B0503020202020204" pitchFamily="34" charset="0"/>
            </a:endParaRPr>
          </a:p>
        </p:txBody>
      </p:sp>
      <p:sp>
        <p:nvSpPr>
          <p:cNvPr id="268" name="Triângulo isósceles 267">
            <a:extLst>
              <a:ext uri="{FF2B5EF4-FFF2-40B4-BE49-F238E27FC236}">
                <a16:creationId xmlns:a16="http://schemas.microsoft.com/office/drawing/2014/main" id="{DEB69546-FE30-4706-900A-AEE2D8ABD44C}"/>
              </a:ext>
            </a:extLst>
          </p:cNvPr>
          <p:cNvSpPr/>
          <p:nvPr/>
        </p:nvSpPr>
        <p:spPr>
          <a:xfrm rot="5400000">
            <a:off x="2146214" y="883236"/>
            <a:ext cx="396000" cy="9569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269" name="Triângulo isósceles 268">
            <a:extLst>
              <a:ext uri="{FF2B5EF4-FFF2-40B4-BE49-F238E27FC236}">
                <a16:creationId xmlns:a16="http://schemas.microsoft.com/office/drawing/2014/main" id="{CA27F2C9-3AEA-4DEE-8894-249B7797AA5F}"/>
              </a:ext>
            </a:extLst>
          </p:cNvPr>
          <p:cNvSpPr/>
          <p:nvPr/>
        </p:nvSpPr>
        <p:spPr>
          <a:xfrm rot="5400000">
            <a:off x="5151379" y="883236"/>
            <a:ext cx="396000" cy="9569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sp>
        <p:nvSpPr>
          <p:cNvPr id="270" name="Triângulo isósceles 269">
            <a:extLst>
              <a:ext uri="{FF2B5EF4-FFF2-40B4-BE49-F238E27FC236}">
                <a16:creationId xmlns:a16="http://schemas.microsoft.com/office/drawing/2014/main" id="{18DA06E2-F1C8-4D41-895C-A1ED8B30BCF9}"/>
              </a:ext>
            </a:extLst>
          </p:cNvPr>
          <p:cNvSpPr/>
          <p:nvPr/>
        </p:nvSpPr>
        <p:spPr>
          <a:xfrm rot="5400000">
            <a:off x="8817255" y="883236"/>
            <a:ext cx="396000" cy="9569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>
              <a:latin typeface="Agency FB" panose="020B0503020202020204" pitchFamily="34" charset="0"/>
            </a:endParaRPr>
          </a:p>
        </p:txBody>
      </p:sp>
      <p:pic>
        <p:nvPicPr>
          <p:cNvPr id="271" name="Picture 8">
            <a:extLst>
              <a:ext uri="{FF2B5EF4-FFF2-40B4-BE49-F238E27FC236}">
                <a16:creationId xmlns:a16="http://schemas.microsoft.com/office/drawing/2014/main" id="{BE2E2BED-230F-47D2-8281-171BB088E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99" y="106306"/>
            <a:ext cx="1172602" cy="2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2" name="Retângulo 271">
            <a:extLst>
              <a:ext uri="{FF2B5EF4-FFF2-40B4-BE49-F238E27FC236}">
                <a16:creationId xmlns:a16="http://schemas.microsoft.com/office/drawing/2014/main" id="{9BAE9B0A-7383-4A5D-B5BB-87178DB39477}"/>
              </a:ext>
            </a:extLst>
          </p:cNvPr>
          <p:cNvSpPr/>
          <p:nvPr/>
        </p:nvSpPr>
        <p:spPr>
          <a:xfrm>
            <a:off x="-610157" y="1786267"/>
            <a:ext cx="13267378" cy="50308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819842"/>
      </p:ext>
    </p:extLst>
  </p:cSld>
  <p:clrMapOvr>
    <a:masterClrMapping/>
  </p:clrMapOvr>
  <p:transition spd="slow">
    <p:wipe dir="u"/>
  </p:transition>
</p:sld>
</file>

<file path=ppt/theme/theme1.xml><?xml version="1.0" encoding="utf-8"?>
<a:theme xmlns:a="http://schemas.openxmlformats.org/drawingml/2006/main" name="Office Them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1680</Words>
  <Application>Microsoft Office PowerPoint</Application>
  <PresentationFormat>Widescreen</PresentationFormat>
  <Paragraphs>354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Agency FB</vt:lpstr>
      <vt:lpstr>Arial</vt:lpstr>
      <vt:lpstr>Arial Nova black</vt:lpstr>
      <vt:lpstr>Arial Nova Light</vt:lpstr>
      <vt:lpstr>Calibri</vt:lpstr>
      <vt:lpstr>Calibri Light</vt:lpstr>
      <vt:lpstr>Courier New</vt:lpstr>
      <vt:lpstr>Wingdings</vt:lpstr>
      <vt:lpstr>Office Theme</vt:lpstr>
      <vt:lpstr>Apresentação do PowerPoint</vt:lpstr>
      <vt:lpstr>Identificar a existência de uma dependência geoespacial entre as notas do ENEM, o município onde os estudantes moram em todo território nacional e as questões socioeconômicas no qual esses estudantes estão inseridos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Leite</dc:creator>
  <cp:lastModifiedBy>Larissa Leite</cp:lastModifiedBy>
  <cp:revision>24</cp:revision>
  <dcterms:created xsi:type="dcterms:W3CDTF">2020-05-21T00:57:38Z</dcterms:created>
  <dcterms:modified xsi:type="dcterms:W3CDTF">2020-05-22T23:22:31Z</dcterms:modified>
</cp:coreProperties>
</file>